
<file path=[Content_Types].xml><?xml version="1.0" encoding="utf-8"?>
<Types xmlns="http://schemas.openxmlformats.org/package/2006/content-types">
  <Default Extension="0&amp;ixid=M3wxMjA3fDB8MHxwaG90by1wYWdlfHx8fGVufDB8fHx8fA" ContentType="image/jpeg"/>
  <Default Extension="jpeg" ContentType="image/jpeg"/>
  <Default Extension="jpg" ContentType="image/jpeg"/>
  <Default Extension="org&amp;utm_campaign=index&amp;utm_content=original" ContentType="image/pn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86" r:id="rId4"/>
    <p:sldId id="259" r:id="rId5"/>
    <p:sldId id="260" r:id="rId6"/>
    <p:sldId id="294" r:id="rId7"/>
    <p:sldId id="295" r:id="rId8"/>
    <p:sldId id="293" r:id="rId9"/>
    <p:sldId id="299" r:id="rId10"/>
    <p:sldId id="297" r:id="rId11"/>
    <p:sldId id="287" r:id="rId12"/>
    <p:sldId id="288" r:id="rId13"/>
    <p:sldId id="296" r:id="rId14"/>
    <p:sldId id="289" r:id="rId15"/>
    <p:sldId id="305" r:id="rId16"/>
    <p:sldId id="298" r:id="rId17"/>
    <p:sldId id="280" r:id="rId18"/>
    <p:sldId id="300" r:id="rId19"/>
    <p:sldId id="301" r:id="rId20"/>
    <p:sldId id="302" r:id="rId21"/>
    <p:sldId id="303" r:id="rId22"/>
    <p:sldId id="291" r:id="rId23"/>
    <p:sldId id="304" r:id="rId24"/>
    <p:sldId id="290" r:id="rId2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6" autoAdjust="0"/>
  </p:normalViewPr>
  <p:slideViewPr>
    <p:cSldViewPr snapToGrid="0" snapToObjects="1">
      <p:cViewPr>
        <p:scale>
          <a:sx n="130" d="100"/>
          <a:sy n="130" d="100"/>
        </p:scale>
        <p:origin x="76" y="68"/>
      </p:cViewPr>
      <p:guideLst/>
    </p:cSldViewPr>
  </p:slideViewPr>
  <p:notesTextViewPr>
    <p:cViewPr>
      <p:scale>
        <a:sx n="1" d="1"/>
        <a:sy n="1" d="1"/>
      </p:scale>
      <p:origin x="0" y="0"/>
    </p:cViewPr>
  </p:notesTextViewPr>
  <p:sorterViewPr>
    <p:cViewPr>
      <p:scale>
        <a:sx n="100" d="100"/>
        <a:sy n="100" d="100"/>
      </p:scale>
      <p:origin x="0" y="-11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40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0E0F1-B6BD-5344-2A75-4C389853B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FD2024-DEE1-A5D0-45A1-3D0BC7A5A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B83B90-5C5A-AF18-3341-8026FEC93E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890CE5-78C9-3EFA-8998-557130C2A42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7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85A6E-582B-F95B-B4C5-191CD0C7B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97E57-5F62-EFC1-9598-72608728B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17F51-017C-35A7-AC6F-1FF53FD191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FCCB2C-ACE3-2A99-3148-23F7FA02485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4194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7F170-8099-C977-564D-FE47CFBEF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3C119-6431-7CC9-A5EB-572F6C909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2DF61-2E72-A304-1CD7-62C8FC9974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BC03F8-141F-5A09-44F4-983801437E9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1187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ECD7E-90E8-4CE9-EEBF-136B3AB3E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4E2F72-A854-26E5-3B2A-45A96EBC7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398A2D-2ECF-B481-998A-28EBE3353D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A2124B-1CB6-D519-C739-43D547ACBD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41766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E2B5-1692-FC34-64F2-2CD398A31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93762-76EE-7D03-E226-C0DF6FCDEF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1AFCE-17AA-9357-17D5-5B37CB0E4E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B95853-37A7-EDE1-C3AD-3EC70BE5B0F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3137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4039-2177-4193-9159-BF8C4328E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98EF8-7A50-C74F-37A4-33F2A49B7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DFEF1-3E05-1EFA-D291-B3571ECCDB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615F51-7589-4DF7-5A36-5B70E2AEF2B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6991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5416E-D57F-BFB0-B872-B27504A01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2D515-C0AE-A632-A655-DBCF16C6B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E2C6F-725E-69A3-7644-9C46D2E4DF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A51F7A-F986-6706-070D-70779E4627B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9682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C55E2-D029-D008-7B6E-2FB8F0394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CD9C9-88A1-ACDE-3CBF-3F0F47791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30C6D-1A50-EF8B-9022-EE953F4047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36A5E8-8745-8C2C-4762-E28FA79788D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3660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EDAD-16D9-4865-449B-C1620595A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53B61-7844-7839-A963-AF1CAAF27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8D651-E32E-1B67-CE3D-476FB54BF0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68E652-C5FE-B496-9D02-009A935E775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4227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6AF08-7C2A-2D82-FD73-1215874D5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DC397-CDC9-EB58-E36F-F4A494640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5C7F27-E39D-2698-33B4-EC56FF0D88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0E30D0-DDFE-B71B-95BA-5EE696035AB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0579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AEEFF-7A17-D0B4-101A-9FBC4A076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C715E-16FA-3710-7D8F-BFCD225FE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4B32F-9C93-CE81-C37A-D5751FAE6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31AD50-B8A6-BDAD-6AE6-68C9880EB03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5686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61344-9DD0-4CDC-C34F-D0A112058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B4F87-67F0-E51E-D274-9A0CD8D04E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CF04E-83D0-B486-6C48-5D0B91CA31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8FEFDC-F936-D392-B00B-E31D09088FC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30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FBE95-4697-6E9C-E357-C0CE8AD2B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82857-9148-8772-4001-55A71ACFE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91F17-46FF-D511-BD54-B19F98DE53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63A704-D41D-B68B-9A70-567053C8C849}"/>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207578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6776-6888-A46E-E6A5-08FB7B2DC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97C2A-202D-961D-45B9-E311CFAAA6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51EF7-D52A-BEA7-883C-8C3612EEE5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BDA0BD-952A-9F51-238D-24821D9BF5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6127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2298E-4436-6EA7-CA8A-B79DB4DE5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D3D31-64D9-B1B2-85E8-DFFBDE1F7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9AB45-5428-62F3-6404-BB3B10FB9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A7D18E-367F-3A51-185A-373A03967B9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3783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C772F-78E9-B088-428E-28BFA7960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773D0-C20E-0624-900B-C9C651869B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CCED1-F1AF-591A-BD82-4940BF2C24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802ACC-C350-4962-6AAC-E010ACEB0AA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1157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3C0B1-B021-0CDD-20C8-00F6A4988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E995F-FBEB-2E89-6B0D-CB178A408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BA31B-15A8-A4E9-A788-1182BDCBEC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8981FB-56BA-A8FB-D268-7897F29872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8914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5499A-8BF5-A618-5ACC-0821CA6AA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F5280-6A59-5254-7DF2-B9A9B326E5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95AA8-BF25-4DCA-2987-D210A27487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2F88AC-E720-B4B6-6EBB-4C6AA4441B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8536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BF647-EEC7-1834-F452-7EE32C51B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02823-1767-0795-BAFF-9BE801217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DA984-E5C5-0A43-9454-4F16D0BDA5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00FA20-AAAE-E9DF-2C10-379F8E355DA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3328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86C30-9DD3-C3FE-16A8-FEED07436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8A1BF-D326-F1A3-B07E-E7E885591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E548B-5595-5F48-BD10-B320DB21A4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0A2276-1D5E-90D6-D9AF-8CA9AB27D5D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9455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domainnamewire.com/wp-content/Interisle_Phishing-Landscape-2025.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0&amp;ixid=M3wxMjA3fDB8MHxwaG90by1wYWdlfHx8fGVufDB8fHx8fA"/><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dnsrf.org/blog/privacy-proxy-services---a-safe-haven-for-cybercriminals-/index.htm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digital-strategy.ec.europa.eu/en/library/study-evaluation-practices-combating-speculative-and-abusive-eu-domain-name-registrations"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org&amp;utm_campaign=index&amp;utm_content=original"/></Relationships>
</file>

<file path=ppt/slides/_rels/slide16.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mailto:ed4coa@gmail.com"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00B4D8"/>
          </a:solidFill>
          <a:ln w="12700">
            <a:solidFill>
              <a:srgbClr val="00B4D8"/>
            </a:solidFill>
            <a:prstDash val="solid"/>
          </a:ln>
        </p:spPr>
        <p:txBody>
          <a:bodyPr/>
          <a:lstStyle/>
          <a:p>
            <a:endParaRPr lang="en-US"/>
          </a:p>
        </p:txBody>
      </p:sp>
      <p:sp>
        <p:nvSpPr>
          <p:cNvPr id="3" name="Shape 1"/>
          <p:cNvSpPr/>
          <p:nvPr/>
        </p:nvSpPr>
        <p:spPr>
          <a:xfrm>
            <a:off x="0" y="64008"/>
            <a:ext cx="109728" cy="5079492"/>
          </a:xfrm>
          <a:prstGeom prst="rect">
            <a:avLst/>
          </a:prstGeom>
          <a:solidFill>
            <a:srgbClr val="0077B6"/>
          </a:solidFill>
          <a:ln w="12700">
            <a:solidFill>
              <a:srgbClr val="0077B6"/>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6159242" y="784666"/>
            <a:ext cx="2286000" cy="2286000"/>
          </a:xfrm>
          <a:prstGeom prst="rect">
            <a:avLst/>
          </a:prstGeom>
        </p:spPr>
      </p:pic>
      <p:sp>
        <p:nvSpPr>
          <p:cNvPr id="6" name="Text 2"/>
          <p:cNvSpPr/>
          <p:nvPr/>
        </p:nvSpPr>
        <p:spPr>
          <a:xfrm>
            <a:off x="479086" y="879398"/>
            <a:ext cx="5486400" cy="2084539"/>
          </a:xfrm>
          <a:prstGeom prst="rect">
            <a:avLst/>
          </a:prstGeom>
          <a:noFill/>
          <a:ln/>
        </p:spPr>
        <p:txBody>
          <a:bodyPr wrap="square" lIns="0" tIns="0" rIns="0" bIns="0" rtlCol="0" anchor="ctr"/>
          <a:lstStyle/>
          <a:p>
            <a:br>
              <a:rPr lang="en-US" sz="4000" b="1" kern="0" spc="400" dirty="0">
                <a:solidFill>
                  <a:srgbClr val="FFFFFF"/>
                </a:solidFill>
                <a:latin typeface="Arial Black" pitchFamily="34" charset="0"/>
                <a:ea typeface="Arial Black" pitchFamily="34" charset="-122"/>
                <a:cs typeface="Arial Black" pitchFamily="34" charset="-120"/>
              </a:rPr>
            </a:br>
            <a:br>
              <a:rPr lang="en-US" sz="4000" b="1" kern="0" spc="400" dirty="0">
                <a:solidFill>
                  <a:srgbClr val="FFFFFF"/>
                </a:solidFill>
                <a:latin typeface="Arial Black" pitchFamily="34" charset="0"/>
                <a:ea typeface="Arial Black" pitchFamily="34" charset="-122"/>
                <a:cs typeface="Arial Black" pitchFamily="34" charset="-120"/>
              </a:rPr>
            </a:br>
            <a:r>
              <a:rPr lang="en-US" sz="3600" b="1" kern="0" spc="400" dirty="0">
                <a:solidFill>
                  <a:srgbClr val="FFFFFF"/>
                </a:solidFill>
                <a:latin typeface="Arial Black" pitchFamily="34" charset="0"/>
                <a:ea typeface="Arial Black" pitchFamily="34" charset="-122"/>
                <a:cs typeface="Arial Black" pitchFamily="34" charset="-120"/>
              </a:rPr>
              <a:t>THE CHALLENGES POSED BY THE DOMAIN NAME SYSTEM FOR LAW ENFORCEMENT</a:t>
            </a:r>
            <a:br>
              <a:rPr lang="en-US" sz="4000" b="1" kern="0" spc="400" dirty="0">
                <a:solidFill>
                  <a:srgbClr val="FFFFFF"/>
                </a:solidFill>
                <a:latin typeface="Arial Black" pitchFamily="34" charset="0"/>
                <a:ea typeface="Arial Black" pitchFamily="34" charset="-122"/>
                <a:cs typeface="Arial Black" pitchFamily="34" charset="-120"/>
              </a:rPr>
            </a:br>
            <a:br>
              <a:rPr lang="en-US" sz="4000" b="1" kern="0" spc="400" dirty="0">
                <a:solidFill>
                  <a:srgbClr val="FFFFFF"/>
                </a:solidFill>
                <a:latin typeface="Arial Black" pitchFamily="34" charset="0"/>
                <a:ea typeface="Arial Black" pitchFamily="34" charset="-122"/>
                <a:cs typeface="Arial Black" pitchFamily="34" charset="-120"/>
              </a:rPr>
            </a:br>
            <a:endParaRPr lang="en-US" sz="4000" dirty="0"/>
          </a:p>
        </p:txBody>
      </p:sp>
      <p:sp>
        <p:nvSpPr>
          <p:cNvPr id="7" name="Text 3"/>
          <p:cNvSpPr/>
          <p:nvPr/>
        </p:nvSpPr>
        <p:spPr>
          <a:xfrm>
            <a:off x="462579" y="3726613"/>
            <a:ext cx="5696663" cy="914400"/>
          </a:xfrm>
          <a:prstGeom prst="rect">
            <a:avLst/>
          </a:prstGeom>
          <a:noFill/>
          <a:ln/>
        </p:spPr>
        <p:txBody>
          <a:bodyPr wrap="square" lIns="0" tIns="0" rIns="0" bIns="0" rtlCol="0" anchor="ctr"/>
          <a:lstStyle/>
          <a:p>
            <a:pPr marL="0" indent="0">
              <a:buNone/>
            </a:pPr>
            <a:br>
              <a:rPr lang="en-US" sz="1800" dirty="0">
                <a:solidFill>
                  <a:srgbClr val="8ECAE6"/>
                </a:solidFill>
                <a:latin typeface="Calibri" pitchFamily="34" charset="0"/>
                <a:ea typeface="Calibri" pitchFamily="34" charset="-122"/>
                <a:cs typeface="Calibri" pitchFamily="34" charset="-120"/>
              </a:rPr>
            </a:br>
            <a:r>
              <a:rPr lang="en-US" sz="2000" dirty="0">
                <a:solidFill>
                  <a:srgbClr val="8ECAE6"/>
                </a:solidFill>
                <a:latin typeface="Calibri" pitchFamily="34" charset="0"/>
                <a:ea typeface="Calibri" pitchFamily="34" charset="-122"/>
                <a:cs typeface="Calibri" pitchFamily="34" charset="-120"/>
              </a:rPr>
              <a:t>Key Threats Produced by the</a:t>
            </a:r>
            <a:r>
              <a:rPr lang="en-US" sz="2000" dirty="0"/>
              <a:t> </a:t>
            </a:r>
            <a:r>
              <a:rPr lang="en-US" sz="2000" dirty="0">
                <a:solidFill>
                  <a:srgbClr val="8ECAE6"/>
                </a:solidFill>
                <a:latin typeface="Calibri" pitchFamily="34" charset="0"/>
                <a:ea typeface="Calibri" pitchFamily="34" charset="-122"/>
                <a:cs typeface="Calibri" pitchFamily="34" charset="-120"/>
              </a:rPr>
              <a:t>Domain Name System (DNS) and practices Law Enforcement may consider</a:t>
            </a:r>
            <a:endParaRPr lang="en-US" sz="2000" dirty="0"/>
          </a:p>
        </p:txBody>
      </p:sp>
      <p:sp>
        <p:nvSpPr>
          <p:cNvPr id="9" name="Text 5"/>
          <p:cNvSpPr/>
          <p:nvPr/>
        </p:nvSpPr>
        <p:spPr>
          <a:xfrm>
            <a:off x="274320" y="4370832"/>
            <a:ext cx="8595360" cy="685800"/>
          </a:xfrm>
          <a:prstGeom prst="rect">
            <a:avLst/>
          </a:prstGeom>
          <a:noFill/>
          <a:ln/>
        </p:spPr>
        <p:txBody>
          <a:bodyPr wrap="square" lIns="0" tIns="0" rIns="0" bIns="0" rtlCol="0" anchor="ctr"/>
          <a:lstStyle/>
          <a:p>
            <a:pPr marL="0" indent="0" algn="ctr">
              <a:buNone/>
            </a:pPr>
            <a:endParaRPr lang="en-US" sz="1300" dirty="0"/>
          </a:p>
        </p:txBody>
      </p:sp>
      <p:pic>
        <p:nvPicPr>
          <p:cNvPr id="11" name="Image 3" descr="preencoded.png">
            <a:extLst>
              <a:ext uri="{FF2B5EF4-FFF2-40B4-BE49-F238E27FC236}">
                <a16:creationId xmlns:a16="http://schemas.microsoft.com/office/drawing/2014/main" id="{8052AB23-B664-10FC-B236-B8FB91ACBE8A}"/>
              </a:ext>
            </a:extLst>
          </p:cNvPr>
          <p:cNvPicPr>
            <a:picLocks noChangeAspect="1"/>
          </p:cNvPicPr>
          <p:nvPr/>
        </p:nvPicPr>
        <p:blipFill>
          <a:blip r:embed="rId4"/>
          <a:stretch>
            <a:fillRect/>
          </a:stretch>
        </p:blipFill>
        <p:spPr>
          <a:xfrm>
            <a:off x="7652794" y="2486472"/>
            <a:ext cx="1015717" cy="1015717"/>
          </a:xfrm>
          <a:prstGeom prst="rect">
            <a:avLst/>
          </a:prstGeom>
        </p:spPr>
      </p:pic>
      <p:pic>
        <p:nvPicPr>
          <p:cNvPr id="1026" name="Picture 2" descr="Mystical silhouette of acharacter in hoodie . Mysterious cyber hacker red sweatshirt in twilight. Mystical silhouette of acharacter in hoodie . Mysterious cyber hacker red sweatshirt in twilight criminal rapper with scornful smile criminal city districts and vector gangs. hacker logo stock illustrations">
            <a:extLst>
              <a:ext uri="{FF2B5EF4-FFF2-40B4-BE49-F238E27FC236}">
                <a16:creationId xmlns:a16="http://schemas.microsoft.com/office/drawing/2014/main" id="{B63EDFDE-15AE-1AD2-E08F-75C9FBDF27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2077" y="2571750"/>
            <a:ext cx="1179959" cy="9143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DNS ABUSE&#10;&#10;AI-generated content may be incorrect.">
            <a:extLst>
              <a:ext uri="{FF2B5EF4-FFF2-40B4-BE49-F238E27FC236}">
                <a16:creationId xmlns:a16="http://schemas.microsoft.com/office/drawing/2014/main" id="{207B930B-9B6D-75D9-BA17-03DB62AE9DF6}"/>
              </a:ext>
            </a:extLst>
          </p:cNvPr>
          <p:cNvPicPr>
            <a:picLocks noChangeAspect="1"/>
          </p:cNvPicPr>
          <p:nvPr/>
        </p:nvPicPr>
        <p:blipFill>
          <a:blip r:embed="rId6"/>
          <a:stretch>
            <a:fillRect/>
          </a:stretch>
        </p:blipFill>
        <p:spPr>
          <a:xfrm>
            <a:off x="6712262" y="197544"/>
            <a:ext cx="1179959" cy="12171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00B4D8"/>
          </a:solidFill>
          <a:ln w="12700">
            <a:solidFill>
              <a:srgbClr val="00B4D8"/>
            </a:solidFill>
            <a:prstDash val="solid"/>
          </a:ln>
        </p:spPr>
        <p:txBody>
          <a:bodyPr/>
          <a:lstStyle/>
          <a:p>
            <a:endParaRPr lang="en-US"/>
          </a:p>
        </p:txBody>
      </p:sp>
      <p:sp>
        <p:nvSpPr>
          <p:cNvPr id="3" name="Text 1"/>
          <p:cNvSpPr/>
          <p:nvPr/>
        </p:nvSpPr>
        <p:spPr>
          <a:xfrm>
            <a:off x="365760" y="182880"/>
            <a:ext cx="8229600" cy="548640"/>
          </a:xfrm>
          <a:prstGeom prst="rect">
            <a:avLst/>
          </a:prstGeom>
          <a:noFill/>
          <a:ln/>
        </p:spPr>
        <p:txBody>
          <a:bodyPr wrap="square" lIns="0" tIns="0" rIns="0" bIns="0" rtlCol="0" anchor="ctr"/>
          <a:lstStyle/>
          <a:p>
            <a:pPr marL="0" indent="0">
              <a:buNone/>
            </a:pPr>
            <a:r>
              <a:rPr lang="en-US" sz="2600" b="1" dirty="0">
                <a:solidFill>
                  <a:srgbClr val="FFFFFF"/>
                </a:solidFill>
                <a:latin typeface="Arial Black" pitchFamily="34" charset="0"/>
                <a:ea typeface="Arial Black" pitchFamily="34" charset="-122"/>
                <a:cs typeface="Arial Black" pitchFamily="34" charset="-120"/>
              </a:rPr>
              <a:t>HISTORICAL DNS ISSUES</a:t>
            </a:r>
            <a:endParaRPr lang="en-US" sz="2600" dirty="0"/>
          </a:p>
        </p:txBody>
      </p:sp>
      <p:sp>
        <p:nvSpPr>
          <p:cNvPr id="4" name="Shape 2"/>
          <p:cNvSpPr/>
          <p:nvPr/>
        </p:nvSpPr>
        <p:spPr>
          <a:xfrm>
            <a:off x="274320" y="1005840"/>
            <a:ext cx="274320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5" name="Shape 3"/>
          <p:cNvSpPr/>
          <p:nvPr/>
        </p:nvSpPr>
        <p:spPr>
          <a:xfrm>
            <a:off x="274320" y="1005840"/>
            <a:ext cx="2743200" cy="73152"/>
          </a:xfrm>
          <a:prstGeom prst="rect">
            <a:avLst/>
          </a:prstGeom>
          <a:solidFill>
            <a:srgbClr val="F4A261"/>
          </a:solidFill>
          <a:ln w="12700">
            <a:solidFill>
              <a:srgbClr val="F4A261"/>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325880" y="1234440"/>
            <a:ext cx="640080" cy="640080"/>
          </a:xfrm>
          <a:prstGeom prst="rect">
            <a:avLst/>
          </a:prstGeom>
        </p:spPr>
      </p:pic>
      <p:sp>
        <p:nvSpPr>
          <p:cNvPr id="7" name="Text 4"/>
          <p:cNvSpPr/>
          <p:nvPr/>
        </p:nvSpPr>
        <p:spPr>
          <a:xfrm>
            <a:off x="365760" y="1965960"/>
            <a:ext cx="25603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Designed in 1983</a:t>
            </a:r>
            <a:endParaRPr lang="en-US" sz="1400" dirty="0"/>
          </a:p>
        </p:txBody>
      </p:sp>
      <p:sp>
        <p:nvSpPr>
          <p:cNvPr id="8" name="Text 5"/>
          <p:cNvSpPr/>
          <p:nvPr/>
        </p:nvSpPr>
        <p:spPr>
          <a:xfrm>
            <a:off x="411480" y="2468880"/>
            <a:ext cx="2468880" cy="1737360"/>
          </a:xfrm>
          <a:prstGeom prst="rect">
            <a:avLst/>
          </a:prstGeom>
          <a:noFill/>
          <a:ln/>
        </p:spPr>
        <p:txBody>
          <a:bodyPr wrap="square" lIns="0" tIns="0" rIns="0" bIns="0" rtlCol="0" anchor="ctr"/>
          <a:lstStyle/>
          <a:p>
            <a:pPr marL="0" indent="0" algn="l">
              <a:buNone/>
            </a:pPr>
            <a:r>
              <a:rPr lang="en-US" sz="1200" dirty="0">
                <a:solidFill>
                  <a:srgbClr val="8ECAE6"/>
                </a:solidFill>
                <a:latin typeface="Calibri" pitchFamily="34" charset="0"/>
                <a:ea typeface="Calibri" pitchFamily="34" charset="-122"/>
                <a:cs typeface="Calibri" pitchFamily="34" charset="-120"/>
              </a:rPr>
              <a:t>DNS was built before security was a concern. No encryption or authentication was included by default.</a:t>
            </a:r>
            <a:endParaRPr lang="en-US" sz="1200" dirty="0"/>
          </a:p>
        </p:txBody>
      </p:sp>
      <p:sp>
        <p:nvSpPr>
          <p:cNvPr id="9" name="Shape 6"/>
          <p:cNvSpPr/>
          <p:nvPr/>
        </p:nvSpPr>
        <p:spPr>
          <a:xfrm>
            <a:off x="3200400" y="1005840"/>
            <a:ext cx="274320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10" name="Shape 7"/>
          <p:cNvSpPr/>
          <p:nvPr/>
        </p:nvSpPr>
        <p:spPr>
          <a:xfrm>
            <a:off x="3200400" y="1005840"/>
            <a:ext cx="2743200" cy="73152"/>
          </a:xfrm>
          <a:prstGeom prst="rect">
            <a:avLst/>
          </a:prstGeom>
          <a:solidFill>
            <a:srgbClr val="E63946"/>
          </a:solidFill>
          <a:ln w="12700">
            <a:solidFill>
              <a:srgbClr val="E63946"/>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251960" y="1234440"/>
            <a:ext cx="640080" cy="640080"/>
          </a:xfrm>
          <a:prstGeom prst="rect">
            <a:avLst/>
          </a:prstGeom>
        </p:spPr>
      </p:pic>
      <p:sp>
        <p:nvSpPr>
          <p:cNvPr id="12" name="Text 8"/>
          <p:cNvSpPr/>
          <p:nvPr/>
        </p:nvSpPr>
        <p:spPr>
          <a:xfrm>
            <a:off x="3291840" y="1965960"/>
            <a:ext cx="25603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No Built-In Security</a:t>
            </a:r>
            <a:endParaRPr lang="en-US" sz="1400" dirty="0"/>
          </a:p>
        </p:txBody>
      </p:sp>
      <p:sp>
        <p:nvSpPr>
          <p:cNvPr id="13" name="Text 9"/>
          <p:cNvSpPr/>
          <p:nvPr/>
        </p:nvSpPr>
        <p:spPr>
          <a:xfrm>
            <a:off x="3337560" y="2468880"/>
            <a:ext cx="2468880" cy="1737360"/>
          </a:xfrm>
          <a:prstGeom prst="rect">
            <a:avLst/>
          </a:prstGeom>
          <a:noFill/>
          <a:ln/>
        </p:spPr>
        <p:txBody>
          <a:bodyPr wrap="square" lIns="0" tIns="0" rIns="0" bIns="0" rtlCol="0" anchor="ctr"/>
          <a:lstStyle/>
          <a:p>
            <a:pPr marL="0" indent="0" algn="l">
              <a:buNone/>
            </a:pPr>
            <a:r>
              <a:rPr lang="en-US" sz="1200" dirty="0">
                <a:solidFill>
                  <a:srgbClr val="8ECAE6"/>
                </a:solidFill>
                <a:latin typeface="Calibri" pitchFamily="34" charset="0"/>
                <a:ea typeface="Calibri" pitchFamily="34" charset="-122"/>
                <a:cs typeface="Calibri" pitchFamily="34" charset="-120"/>
              </a:rPr>
              <a:t>DNS queries and responses travel in plain text. Attackers can intercept, read, and modify them freely.</a:t>
            </a:r>
            <a:endParaRPr lang="en-US" sz="1200" dirty="0"/>
          </a:p>
        </p:txBody>
      </p:sp>
      <p:sp>
        <p:nvSpPr>
          <p:cNvPr id="14" name="Shape 10"/>
          <p:cNvSpPr/>
          <p:nvPr/>
        </p:nvSpPr>
        <p:spPr>
          <a:xfrm>
            <a:off x="6126480" y="1005840"/>
            <a:ext cx="274320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15" name="Shape 11"/>
          <p:cNvSpPr/>
          <p:nvPr/>
        </p:nvSpPr>
        <p:spPr>
          <a:xfrm>
            <a:off x="6126480" y="1005840"/>
            <a:ext cx="2743200" cy="73152"/>
          </a:xfrm>
          <a:prstGeom prst="rect">
            <a:avLst/>
          </a:prstGeom>
          <a:solidFill>
            <a:srgbClr val="00B4D8"/>
          </a:solidFill>
          <a:ln w="12700">
            <a:solidFill>
              <a:srgbClr val="00B4D8"/>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7178040" y="1234440"/>
            <a:ext cx="640080" cy="640080"/>
          </a:xfrm>
          <a:prstGeom prst="rect">
            <a:avLst/>
          </a:prstGeom>
        </p:spPr>
      </p:pic>
      <p:sp>
        <p:nvSpPr>
          <p:cNvPr id="17" name="Text 12"/>
          <p:cNvSpPr/>
          <p:nvPr/>
        </p:nvSpPr>
        <p:spPr>
          <a:xfrm>
            <a:off x="6217920" y="1965960"/>
            <a:ext cx="256032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Internet's Foundation</a:t>
            </a:r>
            <a:endParaRPr lang="en-US" sz="1400" dirty="0"/>
          </a:p>
        </p:txBody>
      </p:sp>
      <p:sp>
        <p:nvSpPr>
          <p:cNvPr id="18" name="Text 13"/>
          <p:cNvSpPr/>
          <p:nvPr/>
        </p:nvSpPr>
        <p:spPr>
          <a:xfrm>
            <a:off x="6263640" y="2468880"/>
            <a:ext cx="2468880" cy="1737360"/>
          </a:xfrm>
          <a:prstGeom prst="rect">
            <a:avLst/>
          </a:prstGeom>
          <a:noFill/>
          <a:ln/>
        </p:spPr>
        <p:txBody>
          <a:bodyPr wrap="square" lIns="0" tIns="0" rIns="0" bIns="0" rtlCol="0" anchor="ctr"/>
          <a:lstStyle/>
          <a:p>
            <a:pPr marL="0" indent="0" algn="l">
              <a:buNone/>
            </a:pPr>
            <a:r>
              <a:rPr lang="en-US" sz="1200" dirty="0">
                <a:solidFill>
                  <a:srgbClr val="8ECAE6"/>
                </a:solidFill>
                <a:latin typeface="Calibri" pitchFamily="34" charset="0"/>
                <a:ea typeface="Calibri" pitchFamily="34" charset="-122"/>
                <a:cs typeface="Calibri" pitchFamily="34" charset="-120"/>
              </a:rPr>
              <a:t>DNS is required for virtually every internet connection, making it a high-value, high-impact attack surface.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947228C8-1DCF-32A3-6A51-B34D6EA02C4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828EA73-C249-8A3C-0771-FF8EABE9A323}"/>
              </a:ext>
            </a:extLst>
          </p:cNvPr>
          <p:cNvSpPr/>
          <p:nvPr/>
        </p:nvSpPr>
        <p:spPr>
          <a:xfrm>
            <a:off x="0" y="0"/>
            <a:ext cx="9144000"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93818B8-5373-745D-4071-F06B344D4A4F}"/>
              </a:ext>
            </a:extLst>
          </p:cNvPr>
          <p:cNvSpPr/>
          <p:nvPr/>
        </p:nvSpPr>
        <p:spPr>
          <a:xfrm>
            <a:off x="365760" y="386664"/>
            <a:ext cx="8688756"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dirty="0">
                <a:solidFill>
                  <a:srgbClr val="FFFFFF"/>
                </a:solidFill>
                <a:latin typeface="Arial Black" pitchFamily="34" charset="0"/>
              </a:rPr>
              <a:t>PHISHING – Most Frequent and Widely Used Attack Method Driving Cybercrime</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a:extLst>
              <a:ext uri="{FF2B5EF4-FFF2-40B4-BE49-F238E27FC236}">
                <a16:creationId xmlns:a16="http://schemas.microsoft.com/office/drawing/2014/main" id="{638667D2-6935-60AD-2384-CD93CE14EA6B}"/>
              </a:ext>
            </a:extLst>
          </p:cNvPr>
          <p:cNvSpPr/>
          <p:nvPr/>
        </p:nvSpPr>
        <p:spPr>
          <a:xfrm>
            <a:off x="36576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C43C412E-C3A3-3889-B1CE-7EB2C45556DC}"/>
              </a:ext>
            </a:extLst>
          </p:cNvPr>
          <p:cNvSpPr/>
          <p:nvPr/>
        </p:nvSpPr>
        <p:spPr>
          <a:xfrm>
            <a:off x="41148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E0EA9506-88E5-E9C2-AF6F-5B837D3E23D4}"/>
              </a:ext>
            </a:extLst>
          </p:cNvPr>
          <p:cNvSpPr/>
          <p:nvPr/>
        </p:nvSpPr>
        <p:spPr>
          <a:xfrm>
            <a:off x="329184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997508A9-DF89-69AD-7984-D5546911FDC1}"/>
              </a:ext>
            </a:extLst>
          </p:cNvPr>
          <p:cNvSpPr/>
          <p:nvPr/>
        </p:nvSpPr>
        <p:spPr>
          <a:xfrm>
            <a:off x="333756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F0E3D21A-75CC-46C7-21A4-B2CDBDDD569C}"/>
              </a:ext>
            </a:extLst>
          </p:cNvPr>
          <p:cNvSpPr/>
          <p:nvPr/>
        </p:nvSpPr>
        <p:spPr>
          <a:xfrm>
            <a:off x="621792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59204A97-7538-64F1-E4E4-E937C3EFC66D}"/>
              </a:ext>
            </a:extLst>
          </p:cNvPr>
          <p:cNvSpPr/>
          <p:nvPr/>
        </p:nvSpPr>
        <p:spPr>
          <a:xfrm>
            <a:off x="626364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F5B13CC-BE3C-200F-8411-CED9BDA5FCE2}"/>
              </a:ext>
            </a:extLst>
          </p:cNvPr>
          <p:cNvSpPr txBox="1"/>
          <p:nvPr/>
        </p:nvSpPr>
        <p:spPr>
          <a:xfrm>
            <a:off x="317841" y="1275457"/>
            <a:ext cx="7818852" cy="3693319"/>
          </a:xfrm>
          <a:prstGeom prst="rect">
            <a:avLst/>
          </a:prstGeom>
          <a:noFill/>
        </p:spPr>
        <p:txBody>
          <a:bodyPr wrap="square" rtlCol="0">
            <a:spAutoFit/>
          </a:bodyPr>
          <a:lstStyle/>
          <a:p>
            <a:r>
              <a:rPr lang="en-US" sz="1600" dirty="0">
                <a:solidFill>
                  <a:schemeClr val="bg1"/>
                </a:solidFill>
              </a:rPr>
              <a:t>Phishing is when criminals used fraudulent websites to imitate trusted entities like government agencies, banks or popular services and companies to send fraudulent messages—usually by email or text—tricking victims into revealing sensitive data, sending money, or clicking malicious links that download malware or ransomware. </a:t>
            </a:r>
          </a:p>
          <a:p>
            <a:endParaRPr lang="en-US" sz="1600" dirty="0">
              <a:solidFill>
                <a:schemeClr val="bg1"/>
              </a:solidFill>
            </a:endParaRPr>
          </a:p>
          <a:p>
            <a:r>
              <a:rPr lang="en-US" sz="1600" dirty="0">
                <a:solidFill>
                  <a:schemeClr val="bg1"/>
                </a:solidFill>
              </a:rPr>
              <a:t>Phishing attack frequency has </a:t>
            </a:r>
            <a:r>
              <a:rPr lang="en-US" sz="1600" dirty="0">
                <a:solidFill>
                  <a:srgbClr val="FF0000"/>
                </a:solidFill>
              </a:rPr>
              <a:t>increased by 423% since 2020,</a:t>
            </a:r>
            <a:r>
              <a:rPr lang="en-US" sz="1600" dirty="0">
                <a:solidFill>
                  <a:schemeClr val="bg1"/>
                </a:solidFill>
              </a:rPr>
              <a:t> with over 7.5 million phishing attacks reported between 2020 and 2025. </a:t>
            </a:r>
            <a:r>
              <a:rPr lang="en-US" sz="1200" dirty="0">
                <a:solidFill>
                  <a:schemeClr val="accent5"/>
                </a:solidFill>
              </a:rPr>
              <a:t>(</a:t>
            </a:r>
            <a:r>
              <a:rPr lang="en-US" sz="1200" dirty="0">
                <a:solidFill>
                  <a:srgbClr val="00B0F0"/>
                </a:solidFill>
              </a:rPr>
              <a:t>Phishing Landscape 2025 Report by </a:t>
            </a:r>
            <a:r>
              <a:rPr lang="en-US" sz="1200" dirty="0" err="1">
                <a:solidFill>
                  <a:srgbClr val="00B0F0"/>
                </a:solidFill>
              </a:rPr>
              <a:t>Interisle</a:t>
            </a:r>
            <a:r>
              <a:rPr lang="en-US" sz="1200" dirty="0">
                <a:solidFill>
                  <a:srgbClr val="00B0F0"/>
                </a:solidFill>
              </a:rPr>
              <a:t> Consulting Group, September 2025  available at </a:t>
            </a:r>
            <a:r>
              <a:rPr lang="en-US" sz="1200" dirty="0">
                <a:solidFill>
                  <a:srgbClr val="00B0F0"/>
                </a:solidFill>
                <a:hlinkClick r:id="rId3">
                  <a:extLst>
                    <a:ext uri="{A12FA001-AC4F-418D-AE19-62706E023703}">
                      <ahyp:hlinkClr xmlns:ahyp="http://schemas.microsoft.com/office/drawing/2018/hyperlinkcolor" val="tx"/>
                    </a:ext>
                  </a:extLst>
                </a:hlinkClick>
              </a:rPr>
              <a:t>https://domainnamewire.com/wp-content/Interisle_Phishing-Landscape-2025.pdf</a:t>
            </a:r>
            <a:r>
              <a:rPr lang="en-US" sz="1200" dirty="0">
                <a:solidFill>
                  <a:schemeClr val="accent5"/>
                </a:solidFill>
              </a:rPr>
              <a:t>)</a:t>
            </a:r>
            <a:r>
              <a:rPr lang="en-US" sz="1600" dirty="0">
                <a:solidFill>
                  <a:schemeClr val="accent5"/>
                </a:solidFill>
              </a:rPr>
              <a:t> </a:t>
            </a:r>
            <a:r>
              <a:rPr lang="en-US" sz="1600" dirty="0">
                <a:solidFill>
                  <a:schemeClr val="bg1"/>
                </a:solidFill>
              </a:rPr>
              <a:t>Just in the U.S., residents lost </a:t>
            </a:r>
            <a:r>
              <a:rPr lang="en-US" sz="1600" dirty="0">
                <a:solidFill>
                  <a:srgbClr val="FF0000"/>
                </a:solidFill>
              </a:rPr>
              <a:t>over $148 billion due to cybercrime in 2025, a 26% increase from 2024.</a:t>
            </a:r>
            <a:r>
              <a:rPr lang="en-US" sz="1200" dirty="0">
                <a:solidFill>
                  <a:srgbClr val="00B0F0"/>
                </a:solidFill>
              </a:rPr>
              <a:t>(https://consumerfed.org/news/press-releases/americans-lost-an-estimated-148-billion-to-online-scams-crimes-in-2025-up-nearly-26-from-2024-1009-per-household-average/)</a:t>
            </a:r>
            <a:br>
              <a:rPr lang="en-US" sz="1200" dirty="0">
                <a:solidFill>
                  <a:srgbClr val="00B0F0"/>
                </a:solidFill>
              </a:rPr>
            </a:br>
            <a:endParaRPr lang="en-US" sz="1200" dirty="0">
              <a:solidFill>
                <a:srgbClr val="00B0F0"/>
              </a:solidFill>
            </a:endParaRPr>
          </a:p>
          <a:p>
            <a:r>
              <a:rPr lang="en-US" sz="1600" dirty="0">
                <a:solidFill>
                  <a:schemeClr val="bg1"/>
                </a:solidFill>
              </a:rPr>
              <a:t>Cyber criminals engaged in phishing </a:t>
            </a:r>
            <a:r>
              <a:rPr lang="en-US" sz="1600" b="1" u="sng" dirty="0">
                <a:solidFill>
                  <a:srgbClr val="FF0000"/>
                </a:solidFill>
              </a:rPr>
              <a:t>rely on domain names to launch their attacks and lure victims to websites</a:t>
            </a:r>
            <a:r>
              <a:rPr lang="en-US" sz="1600" dirty="0">
                <a:solidFill>
                  <a:schemeClr val="bg1"/>
                </a:solidFill>
              </a:rPr>
              <a:t> where they give data, send money, or download malware.</a:t>
            </a:r>
          </a:p>
          <a:p>
            <a:endParaRPr lang="en-US" dirty="0">
              <a:solidFill>
                <a:schemeClr val="bg1"/>
              </a:solidFill>
            </a:endParaRPr>
          </a:p>
        </p:txBody>
      </p:sp>
      <p:pic>
        <p:nvPicPr>
          <p:cNvPr id="22" name="Picture 21" descr="The provided text appears to be a binary representation of numbers. It is a sequence of 1s and 0s, which is how binary code is structured. Each line represents a different binary number.&#10;&#10;AI-generated content may be incorrect.">
            <a:extLst>
              <a:ext uri="{FF2B5EF4-FFF2-40B4-BE49-F238E27FC236}">
                <a16:creationId xmlns:a16="http://schemas.microsoft.com/office/drawing/2014/main" id="{D34A471E-ED50-EF44-1E69-D1CFFD4BCCB3}"/>
              </a:ext>
            </a:extLst>
          </p:cNvPr>
          <p:cNvPicPr>
            <a:picLocks noChangeAspect="1"/>
          </p:cNvPicPr>
          <p:nvPr/>
        </p:nvPicPr>
        <p:blipFill>
          <a:blip r:embed="rId4"/>
          <a:stretch>
            <a:fillRect/>
          </a:stretch>
        </p:blipFill>
        <p:spPr>
          <a:xfrm>
            <a:off x="7476565" y="723741"/>
            <a:ext cx="1501180" cy="1039457"/>
          </a:xfrm>
          <a:prstGeom prst="rect">
            <a:avLst/>
          </a:prstGeom>
        </p:spPr>
      </p:pic>
    </p:spTree>
    <p:extLst>
      <p:ext uri="{BB962C8B-B14F-4D97-AF65-F5344CB8AC3E}">
        <p14:creationId xmlns:p14="http://schemas.microsoft.com/office/powerpoint/2010/main" val="503945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00B0F0"/>
          </a:solidFill>
          <a:ln w="12700">
            <a:solidFill>
              <a:srgbClr val="F4A261"/>
            </a:solidFill>
            <a:prstDash val="solid"/>
          </a:ln>
        </p:spPr>
        <p:txBody>
          <a:bodyPr/>
          <a:lstStyle/>
          <a:p>
            <a:endParaRPr lang="en-US"/>
          </a:p>
        </p:txBody>
      </p:sp>
      <p:sp>
        <p:nvSpPr>
          <p:cNvPr id="3" name="Text 1"/>
          <p:cNvSpPr/>
          <p:nvPr/>
        </p:nvSpPr>
        <p:spPr>
          <a:xfrm>
            <a:off x="365760" y="182880"/>
            <a:ext cx="8229600" cy="548640"/>
          </a:xfrm>
          <a:prstGeom prst="rect">
            <a:avLst/>
          </a:prstGeom>
          <a:noFill/>
          <a:ln/>
        </p:spPr>
        <p:txBody>
          <a:bodyPr wrap="square" lIns="0" tIns="0" rIns="0" bIns="0" rtlCol="0" anchor="ctr"/>
          <a:lstStyle/>
          <a:p>
            <a:pPr marL="0" indent="0">
              <a:buNone/>
            </a:pPr>
            <a:r>
              <a:rPr lang="en-US" sz="2400" b="1" dirty="0">
                <a:solidFill>
                  <a:srgbClr val="FFFFFF"/>
                </a:solidFill>
                <a:latin typeface="Arial Black" pitchFamily="34" charset="0"/>
                <a:ea typeface="Arial Black" pitchFamily="34" charset="-122"/>
                <a:cs typeface="Arial Black" pitchFamily="34" charset="-120"/>
              </a:rPr>
              <a:t>PHISHING AND ABUSE OF DNS</a:t>
            </a:r>
            <a:endParaRPr lang="en-US" sz="2400" dirty="0"/>
          </a:p>
        </p:txBody>
      </p:sp>
      <p:sp>
        <p:nvSpPr>
          <p:cNvPr id="4" name="Shape 2"/>
          <p:cNvSpPr/>
          <p:nvPr/>
        </p:nvSpPr>
        <p:spPr>
          <a:xfrm>
            <a:off x="274320" y="914400"/>
            <a:ext cx="3931920" cy="3931920"/>
          </a:xfrm>
          <a:prstGeom prst="rect">
            <a:avLst/>
          </a:prstGeom>
          <a:solidFill>
            <a:srgbClr val="1A2F45"/>
          </a:solidFill>
          <a:ln w="12700">
            <a:solidFill>
              <a:srgbClr val="1A2F45"/>
            </a:solidFill>
            <a:prstDash val="solid"/>
          </a:ln>
        </p:spPr>
        <p:txBody>
          <a:bodyPr/>
          <a:lstStyle/>
          <a:p>
            <a:endParaRPr lang="en-US"/>
          </a:p>
        </p:txBody>
      </p:sp>
      <p:sp>
        <p:nvSpPr>
          <p:cNvPr id="5" name="Text 3"/>
          <p:cNvSpPr/>
          <p:nvPr/>
        </p:nvSpPr>
        <p:spPr>
          <a:xfrm>
            <a:off x="411480" y="1051560"/>
            <a:ext cx="3747770" cy="457200"/>
          </a:xfrm>
          <a:prstGeom prst="rect">
            <a:avLst/>
          </a:prstGeom>
          <a:noFill/>
          <a:ln/>
        </p:spPr>
        <p:txBody>
          <a:bodyPr wrap="square" lIns="0" tIns="0" rIns="0" bIns="0" rtlCol="0" anchor="ctr"/>
          <a:lstStyle/>
          <a:p>
            <a:pPr marL="0" indent="0">
              <a:buNone/>
            </a:pPr>
            <a:r>
              <a:rPr lang="en-US" sz="1600" b="1" dirty="0">
                <a:solidFill>
                  <a:srgbClr val="00B4D8"/>
                </a:solidFill>
                <a:latin typeface="Calibri" pitchFamily="34" charset="0"/>
                <a:ea typeface="Calibri" pitchFamily="34" charset="-122"/>
                <a:cs typeface="Calibri" pitchFamily="34" charset="-120"/>
              </a:rPr>
              <a:t>How Cybercriminals Weaponize Domain Names</a:t>
            </a:r>
            <a:endParaRPr lang="en-US" sz="1600" dirty="0"/>
          </a:p>
        </p:txBody>
      </p:sp>
      <p:sp>
        <p:nvSpPr>
          <p:cNvPr id="6" name="Shape 4"/>
          <p:cNvSpPr/>
          <p:nvPr/>
        </p:nvSpPr>
        <p:spPr>
          <a:xfrm>
            <a:off x="411480" y="1572768"/>
            <a:ext cx="54864" cy="256032"/>
          </a:xfrm>
          <a:prstGeom prst="rect">
            <a:avLst/>
          </a:prstGeom>
          <a:solidFill>
            <a:srgbClr val="F4A261"/>
          </a:solidFill>
          <a:ln w="12700">
            <a:solidFill>
              <a:srgbClr val="F4A261"/>
            </a:solidFill>
            <a:prstDash val="solid"/>
          </a:ln>
        </p:spPr>
        <p:txBody>
          <a:bodyPr/>
          <a:lstStyle/>
          <a:p>
            <a:endParaRPr lang="en-US"/>
          </a:p>
        </p:txBody>
      </p:sp>
      <p:sp>
        <p:nvSpPr>
          <p:cNvPr id="7" name="Text 5"/>
          <p:cNvSpPr/>
          <p:nvPr/>
        </p:nvSpPr>
        <p:spPr>
          <a:xfrm>
            <a:off x="548640" y="1572768"/>
            <a:ext cx="3566160" cy="256032"/>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Typosquatting</a:t>
            </a:r>
            <a:endParaRPr lang="en-US" sz="1200" dirty="0"/>
          </a:p>
        </p:txBody>
      </p:sp>
      <p:sp>
        <p:nvSpPr>
          <p:cNvPr id="8" name="Text 6"/>
          <p:cNvSpPr/>
          <p:nvPr/>
        </p:nvSpPr>
        <p:spPr>
          <a:xfrm>
            <a:off x="548640" y="1856232"/>
            <a:ext cx="3520440" cy="41148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Register misspelled variants of domain names (e.g. whatsalpp.com) to trap users who mistype.</a:t>
            </a:r>
            <a:endParaRPr lang="en-US" sz="1100" dirty="0"/>
          </a:p>
        </p:txBody>
      </p:sp>
      <p:sp>
        <p:nvSpPr>
          <p:cNvPr id="9" name="Shape 7"/>
          <p:cNvSpPr/>
          <p:nvPr/>
        </p:nvSpPr>
        <p:spPr>
          <a:xfrm>
            <a:off x="411480" y="2377440"/>
            <a:ext cx="54864" cy="256032"/>
          </a:xfrm>
          <a:prstGeom prst="rect">
            <a:avLst/>
          </a:prstGeom>
          <a:solidFill>
            <a:srgbClr val="F4A261"/>
          </a:solidFill>
          <a:ln w="12700">
            <a:solidFill>
              <a:srgbClr val="F4A261"/>
            </a:solidFill>
            <a:prstDash val="solid"/>
          </a:ln>
        </p:spPr>
        <p:txBody>
          <a:bodyPr/>
          <a:lstStyle/>
          <a:p>
            <a:endParaRPr lang="en-US"/>
          </a:p>
        </p:txBody>
      </p:sp>
      <p:sp>
        <p:nvSpPr>
          <p:cNvPr id="10" name="Text 8"/>
          <p:cNvSpPr/>
          <p:nvPr/>
        </p:nvSpPr>
        <p:spPr>
          <a:xfrm>
            <a:off x="548640" y="2377440"/>
            <a:ext cx="3566160" cy="256032"/>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Cybersquatting</a:t>
            </a:r>
            <a:endParaRPr lang="en-US" sz="1200" dirty="0"/>
          </a:p>
        </p:txBody>
      </p:sp>
      <p:sp>
        <p:nvSpPr>
          <p:cNvPr id="11" name="Text 9"/>
          <p:cNvSpPr/>
          <p:nvPr/>
        </p:nvSpPr>
        <p:spPr>
          <a:xfrm>
            <a:off x="548640" y="2660904"/>
            <a:ext cx="3520440" cy="41148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Register domain names of trademarked brand names in bad faith to extort or deceive.</a:t>
            </a:r>
            <a:endParaRPr lang="en-US" sz="1100" dirty="0"/>
          </a:p>
        </p:txBody>
      </p:sp>
      <p:sp>
        <p:nvSpPr>
          <p:cNvPr id="12" name="Shape 10"/>
          <p:cNvSpPr/>
          <p:nvPr/>
        </p:nvSpPr>
        <p:spPr>
          <a:xfrm>
            <a:off x="411480" y="3182112"/>
            <a:ext cx="54864" cy="256032"/>
          </a:xfrm>
          <a:prstGeom prst="rect">
            <a:avLst/>
          </a:prstGeom>
          <a:solidFill>
            <a:srgbClr val="F4A261"/>
          </a:solidFill>
          <a:ln w="12700">
            <a:solidFill>
              <a:srgbClr val="F4A261"/>
            </a:solidFill>
            <a:prstDash val="solid"/>
          </a:ln>
        </p:spPr>
        <p:txBody>
          <a:bodyPr/>
          <a:lstStyle/>
          <a:p>
            <a:endParaRPr lang="en-US"/>
          </a:p>
        </p:txBody>
      </p:sp>
      <p:sp>
        <p:nvSpPr>
          <p:cNvPr id="13" name="Text 11"/>
          <p:cNvSpPr/>
          <p:nvPr/>
        </p:nvSpPr>
        <p:spPr>
          <a:xfrm>
            <a:off x="548640" y="3182112"/>
            <a:ext cx="3566160" cy="256032"/>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Combosquatting</a:t>
            </a:r>
            <a:endParaRPr lang="en-US" sz="1200" dirty="0"/>
          </a:p>
        </p:txBody>
      </p:sp>
      <p:sp>
        <p:nvSpPr>
          <p:cNvPr id="14" name="Text 12"/>
          <p:cNvSpPr/>
          <p:nvPr/>
        </p:nvSpPr>
        <p:spPr>
          <a:xfrm>
            <a:off x="548640" y="3465576"/>
            <a:ext cx="3520440" cy="41148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Combine brand names + words like 'security' or 'payment’ in domain names to create convincing fakes.</a:t>
            </a:r>
            <a:endParaRPr lang="en-US" sz="1100" dirty="0"/>
          </a:p>
        </p:txBody>
      </p:sp>
      <p:sp>
        <p:nvSpPr>
          <p:cNvPr id="15" name="Shape 13"/>
          <p:cNvSpPr/>
          <p:nvPr/>
        </p:nvSpPr>
        <p:spPr>
          <a:xfrm>
            <a:off x="411480" y="3986784"/>
            <a:ext cx="54864" cy="256032"/>
          </a:xfrm>
          <a:prstGeom prst="rect">
            <a:avLst/>
          </a:prstGeom>
          <a:solidFill>
            <a:srgbClr val="F4A261"/>
          </a:solidFill>
          <a:ln w="12700">
            <a:solidFill>
              <a:srgbClr val="F4A261"/>
            </a:solidFill>
            <a:prstDash val="solid"/>
          </a:ln>
        </p:spPr>
        <p:txBody>
          <a:bodyPr/>
          <a:lstStyle/>
          <a:p>
            <a:endParaRPr lang="en-US"/>
          </a:p>
        </p:txBody>
      </p:sp>
      <p:sp>
        <p:nvSpPr>
          <p:cNvPr id="16" name="Text 14"/>
          <p:cNvSpPr/>
          <p:nvPr/>
        </p:nvSpPr>
        <p:spPr>
          <a:xfrm>
            <a:off x="548640" y="3986784"/>
            <a:ext cx="3566160" cy="256032"/>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Domain Snapping</a:t>
            </a:r>
            <a:endParaRPr lang="en-US" sz="1200" dirty="0"/>
          </a:p>
        </p:txBody>
      </p:sp>
      <p:sp>
        <p:nvSpPr>
          <p:cNvPr id="17" name="Text 15"/>
          <p:cNvSpPr/>
          <p:nvPr/>
        </p:nvSpPr>
        <p:spPr>
          <a:xfrm>
            <a:off x="548640" y="4270248"/>
            <a:ext cx="3520440" cy="41148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Buy up expired domain names with existing  reputation to deceive victims.</a:t>
            </a:r>
            <a:endParaRPr lang="en-US" sz="1100" dirty="0"/>
          </a:p>
        </p:txBody>
      </p:sp>
      <p:sp>
        <p:nvSpPr>
          <p:cNvPr id="18" name="Shape 16"/>
          <p:cNvSpPr/>
          <p:nvPr/>
        </p:nvSpPr>
        <p:spPr>
          <a:xfrm>
            <a:off x="4480560" y="900684"/>
            <a:ext cx="4206240" cy="3945636"/>
          </a:xfrm>
          <a:prstGeom prst="rect">
            <a:avLst/>
          </a:prstGeom>
          <a:solidFill>
            <a:srgbClr val="1A2F45"/>
          </a:solidFill>
          <a:ln w="12700">
            <a:solidFill>
              <a:srgbClr val="1A2F45"/>
            </a:solidFill>
            <a:prstDash val="solid"/>
          </a:ln>
        </p:spPr>
        <p:txBody>
          <a:bodyPr/>
          <a:lstStyle/>
          <a:p>
            <a:endParaRPr lang="en-US"/>
          </a:p>
        </p:txBody>
      </p:sp>
      <p:sp>
        <p:nvSpPr>
          <p:cNvPr id="19" name="Text 17"/>
          <p:cNvSpPr/>
          <p:nvPr/>
        </p:nvSpPr>
        <p:spPr>
          <a:xfrm>
            <a:off x="4572000" y="976110"/>
            <a:ext cx="4114800" cy="457200"/>
          </a:xfrm>
          <a:prstGeom prst="rect">
            <a:avLst/>
          </a:prstGeom>
          <a:noFill/>
          <a:ln/>
        </p:spPr>
        <p:txBody>
          <a:bodyPr wrap="square" lIns="0" tIns="0" rIns="0" bIns="0" rtlCol="0" anchor="ctr"/>
          <a:lstStyle/>
          <a:p>
            <a:pPr marL="0" indent="0">
              <a:buNone/>
            </a:pPr>
            <a:r>
              <a:rPr lang="en-US" sz="1600" b="1" dirty="0">
                <a:solidFill>
                  <a:srgbClr val="00B4D8"/>
                </a:solidFill>
                <a:latin typeface="Calibri" pitchFamily="34" charset="0"/>
                <a:ea typeface="Calibri" pitchFamily="34" charset="-122"/>
                <a:cs typeface="Calibri" pitchFamily="34" charset="-120"/>
              </a:rPr>
              <a:t>The Scale of the Problem</a:t>
            </a:r>
            <a:endParaRPr lang="en-US" sz="1600" dirty="0"/>
          </a:p>
        </p:txBody>
      </p:sp>
      <p:pic>
        <p:nvPicPr>
          <p:cNvPr id="20" name="Image 0" descr="preencoded.png"/>
          <p:cNvPicPr>
            <a:picLocks noChangeAspect="1"/>
          </p:cNvPicPr>
          <p:nvPr/>
        </p:nvPicPr>
        <p:blipFill>
          <a:blip r:embed="rId3"/>
          <a:stretch>
            <a:fillRect/>
          </a:stretch>
        </p:blipFill>
        <p:spPr>
          <a:xfrm>
            <a:off x="4663440" y="1691640"/>
            <a:ext cx="502920" cy="502920"/>
          </a:xfrm>
          <a:prstGeom prst="rect">
            <a:avLst/>
          </a:prstGeom>
        </p:spPr>
      </p:pic>
      <p:sp>
        <p:nvSpPr>
          <p:cNvPr id="21" name="Text 18"/>
          <p:cNvSpPr/>
          <p:nvPr/>
        </p:nvSpPr>
        <p:spPr>
          <a:xfrm>
            <a:off x="5394960" y="1750416"/>
            <a:ext cx="3383280" cy="457200"/>
          </a:xfrm>
          <a:prstGeom prst="rect">
            <a:avLst/>
          </a:prstGeom>
          <a:noFill/>
          <a:ln/>
        </p:spPr>
        <p:txBody>
          <a:bodyPr wrap="square" lIns="0" tIns="0" rIns="0" bIns="0" rtlCol="0" anchor="ctr"/>
          <a:lstStyle/>
          <a:p>
            <a:pPr marL="0" indent="0">
              <a:buNone/>
            </a:pPr>
            <a:r>
              <a:rPr lang="en-US" sz="3200" b="1" dirty="0">
                <a:solidFill>
                  <a:srgbClr val="E63946"/>
                </a:solidFill>
                <a:latin typeface="Arial Black" pitchFamily="34" charset="0"/>
                <a:ea typeface="Arial Black" pitchFamily="34" charset="-122"/>
                <a:cs typeface="Arial Black" pitchFamily="34" charset="-120"/>
              </a:rPr>
              <a:t>90%+</a:t>
            </a:r>
            <a:endParaRPr lang="en-US" sz="3200" dirty="0"/>
          </a:p>
        </p:txBody>
      </p:sp>
      <p:sp>
        <p:nvSpPr>
          <p:cNvPr id="22" name="Text 19"/>
          <p:cNvSpPr/>
          <p:nvPr/>
        </p:nvSpPr>
        <p:spPr>
          <a:xfrm>
            <a:off x="4640580" y="2396021"/>
            <a:ext cx="4023360" cy="50292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of typosquatting visitors are directed to scams, malware, or illicit content</a:t>
            </a:r>
            <a:endParaRPr lang="en-US" sz="1100" dirty="0"/>
          </a:p>
        </p:txBody>
      </p:sp>
      <p:sp>
        <p:nvSpPr>
          <p:cNvPr id="23" name="Shape 20"/>
          <p:cNvSpPr/>
          <p:nvPr/>
        </p:nvSpPr>
        <p:spPr>
          <a:xfrm>
            <a:off x="4663440" y="2834640"/>
            <a:ext cx="3931920" cy="0"/>
          </a:xfrm>
          <a:prstGeom prst="line">
            <a:avLst/>
          </a:prstGeom>
          <a:noFill/>
          <a:ln w="19050">
            <a:solidFill>
              <a:srgbClr val="1A2F45"/>
            </a:solidFill>
            <a:prstDash val="solid"/>
          </a:ln>
        </p:spPr>
        <p:txBody>
          <a:bodyPr/>
          <a:lstStyle/>
          <a:p>
            <a:endParaRPr lang="en-US"/>
          </a:p>
        </p:txBody>
      </p:sp>
      <p:sp>
        <p:nvSpPr>
          <p:cNvPr id="25" name="Text 21"/>
          <p:cNvSpPr/>
          <p:nvPr/>
        </p:nvSpPr>
        <p:spPr>
          <a:xfrm>
            <a:off x="5257800" y="2907792"/>
            <a:ext cx="3383280" cy="457200"/>
          </a:xfrm>
          <a:prstGeom prst="rect">
            <a:avLst/>
          </a:prstGeom>
          <a:noFill/>
          <a:ln/>
        </p:spPr>
        <p:txBody>
          <a:bodyPr wrap="square" lIns="0" tIns="0" rIns="0" bIns="0" rtlCol="0" anchor="ctr"/>
          <a:lstStyle/>
          <a:p>
            <a:pPr marL="0" indent="0">
              <a:buNone/>
            </a:pPr>
            <a:endParaRPr lang="en-US" sz="3200" dirty="0"/>
          </a:p>
        </p:txBody>
      </p:sp>
      <p:sp>
        <p:nvSpPr>
          <p:cNvPr id="27" name="Shape 23"/>
          <p:cNvSpPr/>
          <p:nvPr/>
        </p:nvSpPr>
        <p:spPr>
          <a:xfrm>
            <a:off x="4663440" y="4114800"/>
            <a:ext cx="3931920" cy="0"/>
          </a:xfrm>
          <a:prstGeom prst="line">
            <a:avLst/>
          </a:prstGeom>
          <a:noFill/>
          <a:ln w="19050">
            <a:solidFill>
              <a:srgbClr val="1A2F45"/>
            </a:solidFill>
            <a:prstDash val="solid"/>
          </a:ln>
        </p:spPr>
        <p:txBody>
          <a:bodyPr/>
          <a:lstStyle/>
          <a:p>
            <a:endParaRPr lang="en-US"/>
          </a:p>
        </p:txBody>
      </p:sp>
      <p:pic>
        <p:nvPicPr>
          <p:cNvPr id="28" name="Image 2" descr="preencoded.png"/>
          <p:cNvPicPr>
            <a:picLocks noChangeAspect="1"/>
          </p:cNvPicPr>
          <p:nvPr/>
        </p:nvPicPr>
        <p:blipFill>
          <a:blip r:embed="rId4"/>
          <a:stretch>
            <a:fillRect/>
          </a:stretch>
        </p:blipFill>
        <p:spPr>
          <a:xfrm>
            <a:off x="4640580" y="3268980"/>
            <a:ext cx="502920" cy="502920"/>
          </a:xfrm>
          <a:prstGeom prst="rect">
            <a:avLst/>
          </a:prstGeom>
        </p:spPr>
      </p:pic>
      <p:sp>
        <p:nvSpPr>
          <p:cNvPr id="29" name="Text 24"/>
          <p:cNvSpPr/>
          <p:nvPr/>
        </p:nvSpPr>
        <p:spPr>
          <a:xfrm>
            <a:off x="5433834" y="3348318"/>
            <a:ext cx="3383280" cy="411480"/>
          </a:xfrm>
          <a:prstGeom prst="rect">
            <a:avLst/>
          </a:prstGeom>
          <a:noFill/>
          <a:ln/>
        </p:spPr>
        <p:txBody>
          <a:bodyPr wrap="square" lIns="0" tIns="0" rIns="0" bIns="0" rtlCol="0" anchor="ctr"/>
          <a:lstStyle/>
          <a:p>
            <a:pPr marL="0" indent="0">
              <a:buNone/>
            </a:pPr>
            <a:r>
              <a:rPr lang="en-US" sz="1800" b="1" dirty="0">
                <a:solidFill>
                  <a:srgbClr val="00B4D8"/>
                </a:solidFill>
                <a:latin typeface="Arial Black" pitchFamily="34" charset="0"/>
                <a:ea typeface="Arial Black" pitchFamily="34" charset="-122"/>
                <a:cs typeface="Arial Black" pitchFamily="34" charset="-120"/>
              </a:rPr>
              <a:t>AI-Powered</a:t>
            </a:r>
            <a:endParaRPr lang="en-US" sz="1800" dirty="0"/>
          </a:p>
        </p:txBody>
      </p:sp>
      <p:sp>
        <p:nvSpPr>
          <p:cNvPr id="30" name="Text 25"/>
          <p:cNvSpPr/>
          <p:nvPr/>
        </p:nvSpPr>
        <p:spPr>
          <a:xfrm>
            <a:off x="4617720" y="3995977"/>
            <a:ext cx="4023360" cy="36576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Phishing campaigns are now being automated by use of Artificial Intelligence (AI)— targeting a wide range of victims using more domain names and more sophisticated attacks.  AI is expected to continue to accelerate the increase in cybercrime.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E63946"/>
          </a:solidFill>
          <a:ln w="12700">
            <a:solidFill>
              <a:srgbClr val="E63946"/>
            </a:solidFill>
            <a:prstDash val="solid"/>
          </a:ln>
        </p:spPr>
        <p:txBody>
          <a:bodyPr/>
          <a:lstStyle/>
          <a:p>
            <a:endParaRPr lang="en-US"/>
          </a:p>
        </p:txBody>
      </p:sp>
      <p:sp>
        <p:nvSpPr>
          <p:cNvPr id="3" name="Text 1"/>
          <p:cNvSpPr/>
          <p:nvPr/>
        </p:nvSpPr>
        <p:spPr>
          <a:xfrm>
            <a:off x="365760" y="182880"/>
            <a:ext cx="8229600" cy="548640"/>
          </a:xfrm>
          <a:prstGeom prst="rect">
            <a:avLst/>
          </a:prstGeom>
          <a:noFill/>
          <a:ln/>
        </p:spPr>
        <p:txBody>
          <a:bodyPr wrap="square" lIns="0" tIns="0" rIns="0" bIns="0" rtlCol="0" anchor="ctr"/>
          <a:lstStyle/>
          <a:p>
            <a:pPr marL="0" indent="0">
              <a:buNone/>
            </a:pPr>
            <a:r>
              <a:rPr lang="en-US" sz="2600" b="1" dirty="0">
                <a:solidFill>
                  <a:srgbClr val="FFFFFF"/>
                </a:solidFill>
                <a:latin typeface="Arial Black" pitchFamily="34" charset="0"/>
                <a:ea typeface="Arial Black" pitchFamily="34" charset="-122"/>
                <a:cs typeface="Arial Black" pitchFamily="34" charset="-120"/>
              </a:rPr>
              <a:t>DNS AS CRIMINAL INFRASTRUCTURE</a:t>
            </a:r>
            <a:endParaRPr lang="en-US" sz="2600" dirty="0"/>
          </a:p>
        </p:txBody>
      </p:sp>
      <p:sp>
        <p:nvSpPr>
          <p:cNvPr id="4" name="Shape 2"/>
          <p:cNvSpPr/>
          <p:nvPr/>
        </p:nvSpPr>
        <p:spPr>
          <a:xfrm>
            <a:off x="274320" y="936527"/>
            <a:ext cx="201168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5" name="Shape 3"/>
          <p:cNvSpPr/>
          <p:nvPr/>
        </p:nvSpPr>
        <p:spPr>
          <a:xfrm>
            <a:off x="274320" y="914400"/>
            <a:ext cx="2011680" cy="64008"/>
          </a:xfrm>
          <a:prstGeom prst="rect">
            <a:avLst/>
          </a:prstGeom>
          <a:solidFill>
            <a:srgbClr val="F4A261"/>
          </a:solidFill>
          <a:ln w="12700">
            <a:solidFill>
              <a:srgbClr val="F4A261"/>
            </a:solidFill>
            <a:prstDash val="solid"/>
          </a:ln>
        </p:spPr>
        <p:txBody>
          <a:bodyPr/>
          <a:lstStyle/>
          <a:p>
            <a:endParaRPr lang="en-US"/>
          </a:p>
        </p:txBody>
      </p:sp>
      <p:sp>
        <p:nvSpPr>
          <p:cNvPr id="6" name="Shape 4"/>
          <p:cNvSpPr/>
          <p:nvPr/>
        </p:nvSpPr>
        <p:spPr>
          <a:xfrm>
            <a:off x="987552" y="1097280"/>
            <a:ext cx="566928" cy="566928"/>
          </a:xfrm>
          <a:prstGeom prst="ellipse">
            <a:avLst/>
          </a:prstGeom>
          <a:solidFill>
            <a:srgbClr val="F4A261"/>
          </a:solidFill>
          <a:ln w="12700">
            <a:solidFill>
              <a:srgbClr val="F4A261"/>
            </a:solidFill>
            <a:prstDash val="solid"/>
          </a:ln>
        </p:spPr>
        <p:txBody>
          <a:bodyPr/>
          <a:lstStyle/>
          <a:p>
            <a:endParaRPr lang="en-US"/>
          </a:p>
        </p:txBody>
      </p:sp>
      <p:sp>
        <p:nvSpPr>
          <p:cNvPr id="7" name="Text 5"/>
          <p:cNvSpPr/>
          <p:nvPr/>
        </p:nvSpPr>
        <p:spPr>
          <a:xfrm>
            <a:off x="987552" y="1097280"/>
            <a:ext cx="5669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Black" pitchFamily="34" charset="0"/>
                <a:ea typeface="Arial Black" pitchFamily="34" charset="-122"/>
                <a:cs typeface="Arial Black" pitchFamily="34" charset="-120"/>
              </a:rPr>
              <a:t>1</a:t>
            </a:r>
            <a:endParaRPr lang="en-US" sz="1800" dirty="0"/>
          </a:p>
        </p:txBody>
      </p:sp>
      <p:pic>
        <p:nvPicPr>
          <p:cNvPr id="8" name="Image 0" descr="preencoded.png"/>
          <p:cNvPicPr>
            <a:picLocks noChangeAspect="1"/>
          </p:cNvPicPr>
          <p:nvPr/>
        </p:nvPicPr>
        <p:blipFill>
          <a:blip r:embed="rId3"/>
          <a:stretch>
            <a:fillRect/>
          </a:stretch>
        </p:blipFill>
        <p:spPr>
          <a:xfrm>
            <a:off x="1024128" y="1847088"/>
            <a:ext cx="502920" cy="502920"/>
          </a:xfrm>
          <a:prstGeom prst="rect">
            <a:avLst/>
          </a:prstGeom>
        </p:spPr>
      </p:pic>
      <p:sp>
        <p:nvSpPr>
          <p:cNvPr id="9" name="Text 6"/>
          <p:cNvSpPr/>
          <p:nvPr/>
        </p:nvSpPr>
        <p:spPr>
          <a:xfrm>
            <a:off x="365760" y="2423160"/>
            <a:ext cx="182880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Register</a:t>
            </a:r>
            <a:endParaRPr lang="en-US" sz="1400" dirty="0"/>
          </a:p>
        </p:txBody>
      </p:sp>
      <p:sp>
        <p:nvSpPr>
          <p:cNvPr id="10" name="Text 7"/>
          <p:cNvSpPr/>
          <p:nvPr/>
        </p:nvSpPr>
        <p:spPr>
          <a:xfrm>
            <a:off x="448056" y="2787453"/>
            <a:ext cx="1828800" cy="1417320"/>
          </a:xfrm>
          <a:prstGeom prst="rect">
            <a:avLst/>
          </a:prstGeom>
          <a:noFill/>
          <a:ln/>
        </p:spPr>
        <p:txBody>
          <a:bodyPr wrap="square" lIns="0" tIns="0" rIns="0" bIns="0" rtlCol="0" anchor="ctr"/>
          <a:lstStyle/>
          <a:p>
            <a:pPr marL="0" indent="0" algn="l">
              <a:buNone/>
            </a:pPr>
            <a:r>
              <a:rPr lang="en-US" sz="1100" dirty="0">
                <a:solidFill>
                  <a:srgbClr val="8ECAE6"/>
                </a:solidFill>
                <a:latin typeface="Calibri" pitchFamily="34" charset="0"/>
                <a:ea typeface="Calibri" pitchFamily="34" charset="-122"/>
                <a:cs typeface="Calibri" pitchFamily="34" charset="-120"/>
              </a:rPr>
              <a:t>Criminals register cheap domain names with fake registrant (WHOIS) data — anonymously and at scale.  They also use privacy or proxy services. And they use bulk registration services to register hundreds or thousands of domain names.</a:t>
            </a:r>
            <a:endParaRPr lang="en-US" sz="1100" dirty="0"/>
          </a:p>
        </p:txBody>
      </p:sp>
      <p:sp>
        <p:nvSpPr>
          <p:cNvPr id="11" name="Shape 8"/>
          <p:cNvSpPr/>
          <p:nvPr/>
        </p:nvSpPr>
        <p:spPr>
          <a:xfrm>
            <a:off x="2286000" y="2651760"/>
            <a:ext cx="164592" cy="0"/>
          </a:xfrm>
          <a:prstGeom prst="line">
            <a:avLst/>
          </a:prstGeom>
          <a:noFill/>
          <a:ln w="25400">
            <a:solidFill>
              <a:srgbClr val="64748B"/>
            </a:solidFill>
            <a:prstDash val="solid"/>
          </a:ln>
        </p:spPr>
        <p:txBody>
          <a:bodyPr/>
          <a:lstStyle/>
          <a:p>
            <a:endParaRPr lang="en-US"/>
          </a:p>
        </p:txBody>
      </p:sp>
      <p:sp>
        <p:nvSpPr>
          <p:cNvPr id="12" name="Shape 9"/>
          <p:cNvSpPr/>
          <p:nvPr/>
        </p:nvSpPr>
        <p:spPr>
          <a:xfrm>
            <a:off x="2450592" y="914400"/>
            <a:ext cx="201168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dirty="0"/>
          </a:p>
        </p:txBody>
      </p:sp>
      <p:sp>
        <p:nvSpPr>
          <p:cNvPr id="13" name="Shape 10"/>
          <p:cNvSpPr/>
          <p:nvPr/>
        </p:nvSpPr>
        <p:spPr>
          <a:xfrm>
            <a:off x="2450592" y="914400"/>
            <a:ext cx="2011680" cy="64008"/>
          </a:xfrm>
          <a:prstGeom prst="rect">
            <a:avLst/>
          </a:prstGeom>
          <a:solidFill>
            <a:srgbClr val="E63946"/>
          </a:solidFill>
          <a:ln w="12700">
            <a:solidFill>
              <a:srgbClr val="E63946"/>
            </a:solidFill>
            <a:prstDash val="solid"/>
          </a:ln>
        </p:spPr>
        <p:txBody>
          <a:bodyPr/>
          <a:lstStyle/>
          <a:p>
            <a:endParaRPr lang="en-US"/>
          </a:p>
        </p:txBody>
      </p:sp>
      <p:sp>
        <p:nvSpPr>
          <p:cNvPr id="14" name="Shape 11"/>
          <p:cNvSpPr/>
          <p:nvPr/>
        </p:nvSpPr>
        <p:spPr>
          <a:xfrm>
            <a:off x="3163824" y="1097280"/>
            <a:ext cx="566928" cy="566928"/>
          </a:xfrm>
          <a:prstGeom prst="ellipse">
            <a:avLst/>
          </a:prstGeom>
          <a:solidFill>
            <a:srgbClr val="E63946"/>
          </a:solidFill>
          <a:ln w="12700">
            <a:solidFill>
              <a:srgbClr val="E63946"/>
            </a:solidFill>
            <a:prstDash val="solid"/>
          </a:ln>
        </p:spPr>
        <p:txBody>
          <a:bodyPr/>
          <a:lstStyle/>
          <a:p>
            <a:endParaRPr lang="en-US"/>
          </a:p>
        </p:txBody>
      </p:sp>
      <p:sp>
        <p:nvSpPr>
          <p:cNvPr id="15" name="Text 12"/>
          <p:cNvSpPr/>
          <p:nvPr/>
        </p:nvSpPr>
        <p:spPr>
          <a:xfrm>
            <a:off x="3163824" y="1097280"/>
            <a:ext cx="5669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Black" pitchFamily="34" charset="0"/>
                <a:ea typeface="Arial Black" pitchFamily="34" charset="-122"/>
                <a:cs typeface="Arial Black" pitchFamily="34" charset="-120"/>
              </a:rPr>
              <a:t>2</a:t>
            </a:r>
            <a:endParaRPr lang="en-US" sz="1800" dirty="0"/>
          </a:p>
        </p:txBody>
      </p:sp>
      <p:pic>
        <p:nvPicPr>
          <p:cNvPr id="16" name="Image 1" descr="preencoded.png"/>
          <p:cNvPicPr>
            <a:picLocks noChangeAspect="1"/>
          </p:cNvPicPr>
          <p:nvPr/>
        </p:nvPicPr>
        <p:blipFill>
          <a:blip r:embed="rId4"/>
          <a:stretch>
            <a:fillRect/>
          </a:stretch>
        </p:blipFill>
        <p:spPr>
          <a:xfrm>
            <a:off x="3200400" y="1847088"/>
            <a:ext cx="502920" cy="502920"/>
          </a:xfrm>
          <a:prstGeom prst="rect">
            <a:avLst/>
          </a:prstGeom>
        </p:spPr>
      </p:pic>
      <p:sp>
        <p:nvSpPr>
          <p:cNvPr id="17" name="Text 13"/>
          <p:cNvSpPr/>
          <p:nvPr/>
        </p:nvSpPr>
        <p:spPr>
          <a:xfrm>
            <a:off x="2542032" y="2423160"/>
            <a:ext cx="182880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Host</a:t>
            </a:r>
            <a:endParaRPr lang="en-US" sz="1400" dirty="0"/>
          </a:p>
        </p:txBody>
      </p:sp>
      <p:sp>
        <p:nvSpPr>
          <p:cNvPr id="18" name="Text 14"/>
          <p:cNvSpPr/>
          <p:nvPr/>
        </p:nvSpPr>
        <p:spPr>
          <a:xfrm>
            <a:off x="2542032" y="2834640"/>
            <a:ext cx="1828800" cy="1417320"/>
          </a:xfrm>
          <a:prstGeom prst="rect">
            <a:avLst/>
          </a:prstGeom>
          <a:noFill/>
          <a:ln/>
        </p:spPr>
        <p:txBody>
          <a:bodyPr wrap="square" lIns="0" tIns="0" rIns="0" bIns="0" rtlCol="0" anchor="ctr"/>
          <a:lstStyle/>
          <a:p>
            <a:pPr marL="0" indent="0" algn="l">
              <a:buNone/>
            </a:pPr>
            <a:r>
              <a:rPr lang="en-US" sz="1100" dirty="0">
                <a:solidFill>
                  <a:srgbClr val="8ECAE6"/>
                </a:solidFill>
                <a:latin typeface="Calibri" pitchFamily="34" charset="0"/>
                <a:ea typeface="Calibri" pitchFamily="34" charset="-122"/>
                <a:cs typeface="Calibri" pitchFamily="34" charset="-120"/>
              </a:rPr>
              <a:t>Criminals create malicious websites at the domain names to steal victim data, money and/or deliver malware.</a:t>
            </a:r>
            <a:endParaRPr lang="en-US" sz="1100" dirty="0"/>
          </a:p>
        </p:txBody>
      </p:sp>
      <p:sp>
        <p:nvSpPr>
          <p:cNvPr id="19" name="Shape 15"/>
          <p:cNvSpPr/>
          <p:nvPr/>
        </p:nvSpPr>
        <p:spPr>
          <a:xfrm>
            <a:off x="4462272" y="2651760"/>
            <a:ext cx="164592" cy="0"/>
          </a:xfrm>
          <a:prstGeom prst="line">
            <a:avLst/>
          </a:prstGeom>
          <a:noFill/>
          <a:ln w="25400">
            <a:solidFill>
              <a:srgbClr val="64748B"/>
            </a:solidFill>
            <a:prstDash val="solid"/>
          </a:ln>
        </p:spPr>
        <p:txBody>
          <a:bodyPr/>
          <a:lstStyle/>
          <a:p>
            <a:endParaRPr lang="en-US"/>
          </a:p>
        </p:txBody>
      </p:sp>
      <p:sp>
        <p:nvSpPr>
          <p:cNvPr id="20" name="Shape 16"/>
          <p:cNvSpPr/>
          <p:nvPr/>
        </p:nvSpPr>
        <p:spPr>
          <a:xfrm>
            <a:off x="4626864" y="914400"/>
            <a:ext cx="201168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21" name="Shape 17"/>
          <p:cNvSpPr/>
          <p:nvPr/>
        </p:nvSpPr>
        <p:spPr>
          <a:xfrm>
            <a:off x="4626864" y="914400"/>
            <a:ext cx="2011680" cy="64008"/>
          </a:xfrm>
          <a:prstGeom prst="rect">
            <a:avLst/>
          </a:prstGeom>
          <a:solidFill>
            <a:srgbClr val="00B4D8"/>
          </a:solidFill>
          <a:ln w="12700">
            <a:solidFill>
              <a:srgbClr val="00B4D8"/>
            </a:solidFill>
            <a:prstDash val="solid"/>
          </a:ln>
        </p:spPr>
        <p:txBody>
          <a:bodyPr/>
          <a:lstStyle/>
          <a:p>
            <a:endParaRPr lang="en-US"/>
          </a:p>
        </p:txBody>
      </p:sp>
      <p:sp>
        <p:nvSpPr>
          <p:cNvPr id="22" name="Shape 18"/>
          <p:cNvSpPr/>
          <p:nvPr/>
        </p:nvSpPr>
        <p:spPr>
          <a:xfrm>
            <a:off x="5340096" y="1097280"/>
            <a:ext cx="566928" cy="566928"/>
          </a:xfrm>
          <a:prstGeom prst="ellipse">
            <a:avLst/>
          </a:prstGeom>
          <a:solidFill>
            <a:srgbClr val="00B4D8"/>
          </a:solidFill>
          <a:ln w="12700">
            <a:solidFill>
              <a:srgbClr val="00B4D8"/>
            </a:solidFill>
            <a:prstDash val="solid"/>
          </a:ln>
        </p:spPr>
        <p:txBody>
          <a:bodyPr/>
          <a:lstStyle/>
          <a:p>
            <a:endParaRPr lang="en-US"/>
          </a:p>
        </p:txBody>
      </p:sp>
      <p:sp>
        <p:nvSpPr>
          <p:cNvPr id="23" name="Text 19"/>
          <p:cNvSpPr/>
          <p:nvPr/>
        </p:nvSpPr>
        <p:spPr>
          <a:xfrm>
            <a:off x="5340096" y="1097280"/>
            <a:ext cx="5669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Arial Black" pitchFamily="34" charset="0"/>
                <a:ea typeface="Arial Black" pitchFamily="34" charset="-122"/>
                <a:cs typeface="Arial Black" pitchFamily="34" charset="-120"/>
              </a:rPr>
              <a:t>3</a:t>
            </a:r>
            <a:endParaRPr lang="en-US" sz="1800" dirty="0"/>
          </a:p>
        </p:txBody>
      </p:sp>
      <p:pic>
        <p:nvPicPr>
          <p:cNvPr id="24" name="Image 2" descr="preencoded.png"/>
          <p:cNvPicPr>
            <a:picLocks noChangeAspect="1"/>
          </p:cNvPicPr>
          <p:nvPr/>
        </p:nvPicPr>
        <p:blipFill>
          <a:blip r:embed="rId5"/>
          <a:stretch>
            <a:fillRect/>
          </a:stretch>
        </p:blipFill>
        <p:spPr>
          <a:xfrm>
            <a:off x="5376672" y="1847088"/>
            <a:ext cx="502920" cy="502920"/>
          </a:xfrm>
          <a:prstGeom prst="rect">
            <a:avLst/>
          </a:prstGeom>
        </p:spPr>
      </p:pic>
      <p:sp>
        <p:nvSpPr>
          <p:cNvPr id="25" name="Text 20"/>
          <p:cNvSpPr/>
          <p:nvPr/>
        </p:nvSpPr>
        <p:spPr>
          <a:xfrm>
            <a:off x="4718304" y="2423160"/>
            <a:ext cx="182880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Attack</a:t>
            </a:r>
            <a:endParaRPr lang="en-US" sz="1400" dirty="0"/>
          </a:p>
        </p:txBody>
      </p:sp>
      <p:sp>
        <p:nvSpPr>
          <p:cNvPr id="26" name="Text 21"/>
          <p:cNvSpPr/>
          <p:nvPr/>
        </p:nvSpPr>
        <p:spPr>
          <a:xfrm>
            <a:off x="4718304" y="2834640"/>
            <a:ext cx="1828800" cy="1417320"/>
          </a:xfrm>
          <a:prstGeom prst="rect">
            <a:avLst/>
          </a:prstGeom>
          <a:noFill/>
          <a:ln/>
        </p:spPr>
        <p:txBody>
          <a:bodyPr wrap="square" lIns="0" tIns="0" rIns="0" bIns="0" rtlCol="0" anchor="ctr"/>
          <a:lstStyle/>
          <a:p>
            <a:pPr marL="0" indent="0" algn="l">
              <a:buNone/>
            </a:pPr>
            <a:r>
              <a:rPr lang="en-US" sz="1100" dirty="0">
                <a:solidFill>
                  <a:srgbClr val="8ECAE6"/>
                </a:solidFill>
                <a:latin typeface="Calibri" pitchFamily="34" charset="0"/>
                <a:ea typeface="Calibri" pitchFamily="34" charset="-122"/>
                <a:cs typeface="Calibri" pitchFamily="34" charset="-120"/>
              </a:rPr>
              <a:t>Victims lured via emails, text messages or ads. The DNS then routes them to criminal infrastructure via domain names acquired by the criminals.</a:t>
            </a:r>
            <a:endParaRPr lang="en-US" sz="1100" dirty="0"/>
          </a:p>
        </p:txBody>
      </p:sp>
      <p:sp>
        <p:nvSpPr>
          <p:cNvPr id="27" name="Shape 22"/>
          <p:cNvSpPr/>
          <p:nvPr/>
        </p:nvSpPr>
        <p:spPr>
          <a:xfrm>
            <a:off x="6638544" y="2651760"/>
            <a:ext cx="164592" cy="0"/>
          </a:xfrm>
          <a:prstGeom prst="line">
            <a:avLst/>
          </a:prstGeom>
          <a:noFill/>
          <a:ln w="25400">
            <a:solidFill>
              <a:srgbClr val="64748B"/>
            </a:solidFill>
            <a:prstDash val="solid"/>
          </a:ln>
        </p:spPr>
        <p:txBody>
          <a:bodyPr/>
          <a:lstStyle/>
          <a:p>
            <a:endParaRPr lang="en-US"/>
          </a:p>
        </p:txBody>
      </p:sp>
      <p:sp>
        <p:nvSpPr>
          <p:cNvPr id="28" name="Shape 23"/>
          <p:cNvSpPr/>
          <p:nvPr/>
        </p:nvSpPr>
        <p:spPr>
          <a:xfrm>
            <a:off x="6803136" y="914400"/>
            <a:ext cx="2011680" cy="3474720"/>
          </a:xfrm>
          <a:prstGeom prst="rect">
            <a:avLst/>
          </a:prstGeom>
          <a:solidFill>
            <a:srgbClr val="1A2F45"/>
          </a:solidFill>
          <a:ln w="12700">
            <a:solidFill>
              <a:srgbClr val="1A2F45"/>
            </a:solidFill>
            <a:prstDash val="solid"/>
          </a:ln>
          <a:effectLst>
            <a:outerShdw blurRad="101600" dist="38100" dir="8100000" algn="bl" rotWithShape="0">
              <a:srgbClr val="000000">
                <a:alpha val="30000"/>
              </a:srgbClr>
            </a:outerShdw>
          </a:effectLst>
        </p:spPr>
        <p:txBody>
          <a:bodyPr/>
          <a:lstStyle/>
          <a:p>
            <a:endParaRPr lang="en-US"/>
          </a:p>
        </p:txBody>
      </p:sp>
      <p:sp>
        <p:nvSpPr>
          <p:cNvPr id="29" name="Shape 24"/>
          <p:cNvSpPr/>
          <p:nvPr/>
        </p:nvSpPr>
        <p:spPr>
          <a:xfrm>
            <a:off x="6803136" y="914400"/>
            <a:ext cx="2011680" cy="64008"/>
          </a:xfrm>
          <a:prstGeom prst="rect">
            <a:avLst/>
          </a:prstGeom>
          <a:solidFill>
            <a:srgbClr val="8ECAE6"/>
          </a:solidFill>
          <a:ln w="12700">
            <a:solidFill>
              <a:srgbClr val="8ECAE6"/>
            </a:solidFill>
            <a:prstDash val="solid"/>
          </a:ln>
        </p:spPr>
        <p:txBody>
          <a:bodyPr/>
          <a:lstStyle/>
          <a:p>
            <a:endParaRPr lang="en-US"/>
          </a:p>
        </p:txBody>
      </p:sp>
      <p:sp>
        <p:nvSpPr>
          <p:cNvPr id="30" name="Shape 25"/>
          <p:cNvSpPr/>
          <p:nvPr/>
        </p:nvSpPr>
        <p:spPr>
          <a:xfrm>
            <a:off x="7516368" y="1097280"/>
            <a:ext cx="566928" cy="566928"/>
          </a:xfrm>
          <a:prstGeom prst="ellipse">
            <a:avLst/>
          </a:prstGeom>
          <a:solidFill>
            <a:srgbClr val="8ECAE6"/>
          </a:solidFill>
          <a:ln w="12700">
            <a:solidFill>
              <a:srgbClr val="8ECAE6"/>
            </a:solidFill>
            <a:prstDash val="solid"/>
          </a:ln>
        </p:spPr>
        <p:txBody>
          <a:bodyPr/>
          <a:lstStyle/>
          <a:p>
            <a:endParaRPr lang="en-US"/>
          </a:p>
        </p:txBody>
      </p:sp>
      <p:sp>
        <p:nvSpPr>
          <p:cNvPr id="31" name="Text 26"/>
          <p:cNvSpPr/>
          <p:nvPr/>
        </p:nvSpPr>
        <p:spPr>
          <a:xfrm>
            <a:off x="7516368" y="1097280"/>
            <a:ext cx="566928" cy="566928"/>
          </a:xfrm>
          <a:prstGeom prst="rect">
            <a:avLst/>
          </a:prstGeom>
          <a:solidFill>
            <a:srgbClr val="92D050"/>
          </a:solidFill>
          <a:ln/>
        </p:spPr>
        <p:txBody>
          <a:bodyPr wrap="square" lIns="0" tIns="0" rIns="0" bIns="0" rtlCol="0" anchor="ctr"/>
          <a:lstStyle/>
          <a:p>
            <a:pPr marL="0" indent="0" algn="ctr">
              <a:buNone/>
            </a:pPr>
            <a:r>
              <a:rPr lang="en-US" sz="1800" b="1" dirty="0">
                <a:solidFill>
                  <a:srgbClr val="FFFFFF"/>
                </a:solidFill>
                <a:latin typeface="Arial Black" pitchFamily="34" charset="0"/>
                <a:ea typeface="Arial Black" pitchFamily="34" charset="-122"/>
                <a:cs typeface="Arial Black" pitchFamily="34" charset="-120"/>
              </a:rPr>
              <a:t>4</a:t>
            </a:r>
            <a:endParaRPr lang="en-US" sz="1800" dirty="0"/>
          </a:p>
        </p:txBody>
      </p:sp>
      <p:pic>
        <p:nvPicPr>
          <p:cNvPr id="32" name="Image 3" descr="preencoded.png"/>
          <p:cNvPicPr>
            <a:picLocks noChangeAspect="1"/>
          </p:cNvPicPr>
          <p:nvPr/>
        </p:nvPicPr>
        <p:blipFill>
          <a:blip r:embed="rId6"/>
          <a:stretch>
            <a:fillRect/>
          </a:stretch>
        </p:blipFill>
        <p:spPr>
          <a:xfrm>
            <a:off x="7552944" y="1847088"/>
            <a:ext cx="502920" cy="502920"/>
          </a:xfrm>
          <a:prstGeom prst="rect">
            <a:avLst/>
          </a:prstGeom>
        </p:spPr>
      </p:pic>
      <p:sp>
        <p:nvSpPr>
          <p:cNvPr id="33" name="Text 27"/>
          <p:cNvSpPr/>
          <p:nvPr/>
        </p:nvSpPr>
        <p:spPr>
          <a:xfrm>
            <a:off x="6894576" y="2423160"/>
            <a:ext cx="182880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Disappear</a:t>
            </a:r>
            <a:endParaRPr lang="en-US" sz="1400" dirty="0"/>
          </a:p>
        </p:txBody>
      </p:sp>
      <p:sp>
        <p:nvSpPr>
          <p:cNvPr id="34" name="Text 28"/>
          <p:cNvSpPr/>
          <p:nvPr/>
        </p:nvSpPr>
        <p:spPr>
          <a:xfrm>
            <a:off x="6894576" y="2834640"/>
            <a:ext cx="1828800" cy="1417320"/>
          </a:xfrm>
          <a:prstGeom prst="rect">
            <a:avLst/>
          </a:prstGeom>
          <a:noFill/>
          <a:ln/>
        </p:spPr>
        <p:txBody>
          <a:bodyPr wrap="square" lIns="0" tIns="0" rIns="0" bIns="0" rtlCol="0" anchor="ctr"/>
          <a:lstStyle/>
          <a:p>
            <a:pPr marL="0" indent="0" algn="l">
              <a:buNone/>
            </a:pPr>
            <a:r>
              <a:rPr lang="en-US" sz="1100" dirty="0">
                <a:solidFill>
                  <a:srgbClr val="8ECAE6"/>
                </a:solidFill>
                <a:latin typeface="Calibri" pitchFamily="34" charset="0"/>
                <a:ea typeface="Calibri" pitchFamily="34" charset="-122"/>
                <a:cs typeface="Calibri" pitchFamily="34" charset="-120"/>
              </a:rPr>
              <a:t>Domain names used for phishing abandoned or transferred. Low cost and ability to bulk register huge numbers of domain names in a few minutes mean criminals discard and rotate abusive domain names constantly.</a:t>
            </a:r>
            <a:endParaRPr lang="en-US" sz="1100" dirty="0"/>
          </a:p>
        </p:txBody>
      </p:sp>
      <p:sp>
        <p:nvSpPr>
          <p:cNvPr id="36" name="Text 30"/>
          <p:cNvSpPr/>
          <p:nvPr/>
        </p:nvSpPr>
        <p:spPr>
          <a:xfrm>
            <a:off x="365760" y="4617720"/>
            <a:ext cx="8412480" cy="365760"/>
          </a:xfrm>
          <a:prstGeom prst="rect">
            <a:avLst/>
          </a:prstGeom>
          <a:noFill/>
          <a:ln/>
        </p:spPr>
        <p:txBody>
          <a:bodyPr wrap="square" lIns="0" tIns="0" rIns="0" bIns="0" rtlCol="0" anchor="ctr"/>
          <a:lstStyle/>
          <a:p>
            <a:pPr marL="0" indent="0" algn="ctr">
              <a:buNone/>
            </a:pP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BC4715DC-4071-3587-F6ED-E24ADE14BB4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13B82BA-1342-D66C-61BE-37A968F17A2E}"/>
              </a:ext>
            </a:extLst>
          </p:cNvPr>
          <p:cNvSpPr/>
          <p:nvPr/>
        </p:nvSpPr>
        <p:spPr>
          <a:xfrm>
            <a:off x="0" y="0"/>
            <a:ext cx="9144000" cy="64008"/>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3518528E-6388-5618-66BF-73605BC9F66A}"/>
              </a:ext>
            </a:extLst>
          </p:cNvPr>
          <p:cNvSpPr/>
          <p:nvPr/>
        </p:nvSpPr>
        <p:spPr>
          <a:xfrm>
            <a:off x="365760" y="182880"/>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DNS AS CRIMINAL INFRASTRUCTURE</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3AD7B453-3B87-D448-38D2-DCBC0B56EE62}"/>
              </a:ext>
            </a:extLst>
          </p:cNvPr>
          <p:cNvSpPr/>
          <p:nvPr/>
        </p:nvSpPr>
        <p:spPr>
          <a:xfrm>
            <a:off x="365760"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A19CA556-EAC0-1244-1D41-CF09719BD887}"/>
              </a:ext>
            </a:extLst>
          </p:cNvPr>
          <p:cNvSpPr/>
          <p:nvPr/>
        </p:nvSpPr>
        <p:spPr>
          <a:xfrm>
            <a:off x="3163824"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A89B2139-2C5F-4CB6-E418-59B2ACE5C6F8}"/>
              </a:ext>
            </a:extLst>
          </p:cNvPr>
          <p:cNvSpPr/>
          <p:nvPr/>
        </p:nvSpPr>
        <p:spPr>
          <a:xfrm>
            <a:off x="2542032"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7">
            <a:extLst>
              <a:ext uri="{FF2B5EF4-FFF2-40B4-BE49-F238E27FC236}">
                <a16:creationId xmlns:a16="http://schemas.microsoft.com/office/drawing/2014/main" id="{7B6A8768-6DCF-1264-35DA-A256C7C78D39}"/>
              </a:ext>
            </a:extLst>
          </p:cNvPr>
          <p:cNvSpPr/>
          <p:nvPr/>
        </p:nvSpPr>
        <p:spPr>
          <a:xfrm flipV="1">
            <a:off x="365759" y="850393"/>
            <a:ext cx="6807635"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19">
            <a:extLst>
              <a:ext uri="{FF2B5EF4-FFF2-40B4-BE49-F238E27FC236}">
                <a16:creationId xmlns:a16="http://schemas.microsoft.com/office/drawing/2014/main" id="{5ED7DC8F-C859-AE4B-0A1D-826456FDDBC0}"/>
              </a:ext>
            </a:extLst>
          </p:cNvPr>
          <p:cNvSpPr/>
          <p:nvPr/>
        </p:nvSpPr>
        <p:spPr>
          <a:xfrm>
            <a:off x="5340096"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0">
            <a:extLst>
              <a:ext uri="{FF2B5EF4-FFF2-40B4-BE49-F238E27FC236}">
                <a16:creationId xmlns:a16="http://schemas.microsoft.com/office/drawing/2014/main" id="{731C47C3-13C3-3215-A925-A87C08CC05EE}"/>
              </a:ext>
            </a:extLst>
          </p:cNvPr>
          <p:cNvSpPr/>
          <p:nvPr/>
        </p:nvSpPr>
        <p:spPr>
          <a:xfrm>
            <a:off x="4718304"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8">
            <a:extLst>
              <a:ext uri="{FF2B5EF4-FFF2-40B4-BE49-F238E27FC236}">
                <a16:creationId xmlns:a16="http://schemas.microsoft.com/office/drawing/2014/main" id="{D8341AD2-8511-5ED1-10BE-F5290D5B6206}"/>
              </a:ext>
            </a:extLst>
          </p:cNvPr>
          <p:cNvSpPr/>
          <p:nvPr/>
        </p:nvSpPr>
        <p:spPr>
          <a:xfrm>
            <a:off x="6894576" y="2834640"/>
            <a:ext cx="1828800" cy="1417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ext 30">
            <a:extLst>
              <a:ext uri="{FF2B5EF4-FFF2-40B4-BE49-F238E27FC236}">
                <a16:creationId xmlns:a16="http://schemas.microsoft.com/office/drawing/2014/main" id="{EC4EA74C-DFE0-60E1-26CC-C5796F8FFBF7}"/>
              </a:ext>
            </a:extLst>
          </p:cNvPr>
          <p:cNvSpPr/>
          <p:nvPr/>
        </p:nvSpPr>
        <p:spPr>
          <a:xfrm>
            <a:off x="365760" y="4617720"/>
            <a:ext cx="84124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2B1B0FD-66BD-6D16-8F90-5D57B528B7CB}"/>
              </a:ext>
            </a:extLst>
          </p:cNvPr>
          <p:cNvSpPr txBox="1"/>
          <p:nvPr/>
        </p:nvSpPr>
        <p:spPr>
          <a:xfrm>
            <a:off x="236472" y="1131154"/>
            <a:ext cx="8082905" cy="1938992"/>
          </a:xfrm>
          <a:prstGeom prst="rect">
            <a:avLst/>
          </a:prstGeom>
          <a:noFill/>
        </p:spPr>
        <p:txBody>
          <a:bodyPr wrap="square" rtlCol="0">
            <a:spAutoFit/>
          </a:bodyPr>
          <a:lstStyle/>
          <a:p>
            <a:r>
              <a:rPr lang="en-US" sz="2400" b="1" dirty="0">
                <a:solidFill>
                  <a:srgbClr val="FF0000"/>
                </a:solidFill>
              </a:rPr>
              <a:t>“Domain names are an essential resource for committing all types of cybercrime.  They provide the locations for phishing, malware, scam and fraud sites, are used to control botnets, and to advertise abusive activities through email, on social media and via text messages.”</a:t>
            </a:r>
          </a:p>
        </p:txBody>
      </p:sp>
      <p:sp>
        <p:nvSpPr>
          <p:cNvPr id="37" name="TextBox 36">
            <a:extLst>
              <a:ext uri="{FF2B5EF4-FFF2-40B4-BE49-F238E27FC236}">
                <a16:creationId xmlns:a16="http://schemas.microsoft.com/office/drawing/2014/main" id="{3B7EDC2E-9A06-B5ED-9778-48A9CB033843}"/>
              </a:ext>
            </a:extLst>
          </p:cNvPr>
          <p:cNvSpPr txBox="1"/>
          <p:nvPr/>
        </p:nvSpPr>
        <p:spPr>
          <a:xfrm>
            <a:off x="331530" y="4289912"/>
            <a:ext cx="8214930" cy="646331"/>
          </a:xfrm>
          <a:prstGeom prst="rect">
            <a:avLst/>
          </a:prstGeom>
          <a:noFill/>
        </p:spPr>
        <p:txBody>
          <a:bodyPr wrap="square" rtlCol="0">
            <a:spAutoFit/>
          </a:bodyPr>
          <a:lstStyle/>
          <a:p>
            <a:r>
              <a:rPr lang="en-US" sz="1200" dirty="0">
                <a:solidFill>
                  <a:schemeClr val="bg1"/>
                </a:solidFill>
              </a:rPr>
              <a:t>Source: “Malicious Registrations in the Domain Name Market” </a:t>
            </a:r>
            <a:r>
              <a:rPr lang="en-US" sz="1200" dirty="0" err="1">
                <a:solidFill>
                  <a:schemeClr val="bg1"/>
                </a:solidFill>
              </a:rPr>
              <a:t>Interisle</a:t>
            </a:r>
            <a:r>
              <a:rPr lang="en-US" sz="1200" dirty="0">
                <a:solidFill>
                  <a:schemeClr val="bg1"/>
                </a:solidFill>
              </a:rPr>
              <a:t> Consulting Group, June 2026, available at: https://static1.squarespace.com/static/63dbf2b9075aa2535887e365/t/6a20724a659b821142b48388/1780511306582/FullReport_MaliciousRegistrationsintheDomainNameMarket_2026_rev.pdf</a:t>
            </a:r>
          </a:p>
        </p:txBody>
      </p:sp>
      <p:pic>
        <p:nvPicPr>
          <p:cNvPr id="38" name="Picture 37" descr="Programming code abstract technology background of software developer and  Computer script">
            <a:extLst>
              <a:ext uri="{FF2B5EF4-FFF2-40B4-BE49-F238E27FC236}">
                <a16:creationId xmlns:a16="http://schemas.microsoft.com/office/drawing/2014/main" id="{1978D108-94C9-83EC-DDDA-BD9093B21F09}"/>
              </a:ext>
            </a:extLst>
          </p:cNvPr>
          <p:cNvPicPr>
            <a:picLocks noChangeAspect="1"/>
          </p:cNvPicPr>
          <p:nvPr/>
        </p:nvPicPr>
        <p:blipFill>
          <a:blip r:embed="rId3"/>
          <a:stretch>
            <a:fillRect/>
          </a:stretch>
        </p:blipFill>
        <p:spPr>
          <a:xfrm>
            <a:off x="4953407" y="2768162"/>
            <a:ext cx="2816547" cy="1559346"/>
          </a:xfrm>
          <a:prstGeom prst="rect">
            <a:avLst/>
          </a:prstGeom>
        </p:spPr>
      </p:pic>
    </p:spTree>
    <p:extLst>
      <p:ext uri="{BB962C8B-B14F-4D97-AF65-F5344CB8AC3E}">
        <p14:creationId xmlns:p14="http://schemas.microsoft.com/office/powerpoint/2010/main" val="2018552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59C9AD19-C4F0-E3E9-6534-769ADCE917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818D2DD-6B9F-05E9-96D3-3090D92E959A}"/>
              </a:ext>
            </a:extLst>
          </p:cNvPr>
          <p:cNvSpPr/>
          <p:nvPr/>
        </p:nvSpPr>
        <p:spPr>
          <a:xfrm>
            <a:off x="0" y="0"/>
            <a:ext cx="9144000" cy="64008"/>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3E91724-7E1B-24A1-79B6-5F886B1FAF9C}"/>
              </a:ext>
            </a:extLst>
          </p:cNvPr>
          <p:cNvSpPr/>
          <p:nvPr/>
        </p:nvSpPr>
        <p:spPr>
          <a:xfrm>
            <a:off x="365760" y="182880"/>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38BD92C3-829C-614B-130E-AA734145D062}"/>
              </a:ext>
            </a:extLst>
          </p:cNvPr>
          <p:cNvSpPr/>
          <p:nvPr/>
        </p:nvSpPr>
        <p:spPr>
          <a:xfrm>
            <a:off x="365760"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7C76D9DB-EE51-11BE-248F-CB39BFF5AEB8}"/>
              </a:ext>
            </a:extLst>
          </p:cNvPr>
          <p:cNvSpPr/>
          <p:nvPr/>
        </p:nvSpPr>
        <p:spPr>
          <a:xfrm>
            <a:off x="3163824"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B144B742-A968-A65A-52E9-F872808CB37D}"/>
              </a:ext>
            </a:extLst>
          </p:cNvPr>
          <p:cNvSpPr/>
          <p:nvPr/>
        </p:nvSpPr>
        <p:spPr>
          <a:xfrm>
            <a:off x="2542032"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7">
            <a:extLst>
              <a:ext uri="{FF2B5EF4-FFF2-40B4-BE49-F238E27FC236}">
                <a16:creationId xmlns:a16="http://schemas.microsoft.com/office/drawing/2014/main" id="{8D884C33-B72D-3100-9A6E-5E7396400451}"/>
              </a:ext>
            </a:extLst>
          </p:cNvPr>
          <p:cNvSpPr/>
          <p:nvPr/>
        </p:nvSpPr>
        <p:spPr>
          <a:xfrm flipV="1">
            <a:off x="365760" y="1348740"/>
            <a:ext cx="6807635"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19">
            <a:extLst>
              <a:ext uri="{FF2B5EF4-FFF2-40B4-BE49-F238E27FC236}">
                <a16:creationId xmlns:a16="http://schemas.microsoft.com/office/drawing/2014/main" id="{44133F95-35CB-E3F3-0958-18BC7F753E5E}"/>
              </a:ext>
            </a:extLst>
          </p:cNvPr>
          <p:cNvSpPr/>
          <p:nvPr/>
        </p:nvSpPr>
        <p:spPr>
          <a:xfrm>
            <a:off x="5340096"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0">
            <a:extLst>
              <a:ext uri="{FF2B5EF4-FFF2-40B4-BE49-F238E27FC236}">
                <a16:creationId xmlns:a16="http://schemas.microsoft.com/office/drawing/2014/main" id="{55E19A0E-308E-E966-AEE4-2B5A007D53EE}"/>
              </a:ext>
            </a:extLst>
          </p:cNvPr>
          <p:cNvSpPr/>
          <p:nvPr/>
        </p:nvSpPr>
        <p:spPr>
          <a:xfrm>
            <a:off x="4718304"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8">
            <a:extLst>
              <a:ext uri="{FF2B5EF4-FFF2-40B4-BE49-F238E27FC236}">
                <a16:creationId xmlns:a16="http://schemas.microsoft.com/office/drawing/2014/main" id="{497B4BA0-88A0-625E-7E2D-FF07AED048B0}"/>
              </a:ext>
            </a:extLst>
          </p:cNvPr>
          <p:cNvSpPr/>
          <p:nvPr/>
        </p:nvSpPr>
        <p:spPr>
          <a:xfrm>
            <a:off x="6894576" y="2834640"/>
            <a:ext cx="1828800" cy="1417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ext 30">
            <a:extLst>
              <a:ext uri="{FF2B5EF4-FFF2-40B4-BE49-F238E27FC236}">
                <a16:creationId xmlns:a16="http://schemas.microsoft.com/office/drawing/2014/main" id="{9FD5B769-5007-1069-C2F9-4E672F11585E}"/>
              </a:ext>
            </a:extLst>
          </p:cNvPr>
          <p:cNvSpPr/>
          <p:nvPr/>
        </p:nvSpPr>
        <p:spPr>
          <a:xfrm>
            <a:off x="365760" y="4617720"/>
            <a:ext cx="84124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A356A50-86E7-6C81-9059-24F33D832365}"/>
              </a:ext>
            </a:extLst>
          </p:cNvPr>
          <p:cNvSpPr txBox="1"/>
          <p:nvPr/>
        </p:nvSpPr>
        <p:spPr>
          <a:xfrm>
            <a:off x="282632" y="1623060"/>
            <a:ext cx="808290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--Competition: </a:t>
            </a:r>
            <a:r>
              <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rPr>
              <a:t>increasing number of generic Top-Level Domains (gTLDs) and more to come in 2027.</a:t>
            </a:r>
            <a:br>
              <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--Low Margins and Low </a:t>
            </a:r>
            <a:r>
              <a:rPr lang="en-US" sz="2400" dirty="0">
                <a:solidFill>
                  <a:srgbClr val="FF0000"/>
                </a:solidFill>
                <a:latin typeface="Calibri" panose="020F0502020204030204"/>
              </a:rPr>
              <a:t>P</a:t>
            </a: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ricing: </a:t>
            </a:r>
            <a:r>
              <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rPr>
              <a:t>some domain names sold for less than 1 euro for the first year.</a:t>
            </a:r>
            <a:br>
              <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FF0000"/>
                </a:solidFill>
                <a:latin typeface="Calibri" panose="020F0502020204030204"/>
              </a:rPr>
              <a:t>--Cybercriminals Purchase in Bulk: </a:t>
            </a:r>
            <a:r>
              <a:rPr lang="en-US" sz="2400" dirty="0">
                <a:solidFill>
                  <a:srgbClr val="00B0F0"/>
                </a:solidFill>
                <a:latin typeface="Calibri" panose="020F0502020204030204"/>
              </a:rPr>
              <a:t>high volume sales bring revenue and market value to domain name registries and registrars.</a:t>
            </a:r>
            <a:endParaRPr kumimoji="0" lang="en-US" sz="24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9DBD808-A751-C19A-3EF7-6E4F343CFED0}"/>
              </a:ext>
            </a:extLst>
          </p:cNvPr>
          <p:cNvSpPr txBox="1"/>
          <p:nvPr/>
        </p:nvSpPr>
        <p:spPr>
          <a:xfrm>
            <a:off x="282632" y="171271"/>
            <a:ext cx="6973889" cy="1200329"/>
          </a:xfrm>
          <a:prstGeom prst="rect">
            <a:avLst/>
          </a:prstGeom>
          <a:noFill/>
        </p:spPr>
        <p:txBody>
          <a:bodyPr wrap="square" rtlCol="0">
            <a:spAutoFit/>
          </a:bodyPr>
          <a:lstStyle/>
          <a:p>
            <a:r>
              <a:rPr lang="en-US" sz="2400" b="1" dirty="0">
                <a:solidFill>
                  <a:schemeClr val="bg1"/>
                </a:solidFill>
                <a:latin typeface="Arial Black" panose="020B0A04020102020204" pitchFamily="34" charset="0"/>
              </a:rPr>
              <a:t>MARKET</a:t>
            </a:r>
            <a:r>
              <a:rPr lang="en-US" sz="2400" b="1" dirty="0">
                <a:solidFill>
                  <a:schemeClr val="bg1"/>
                </a:solidFill>
              </a:rPr>
              <a:t> </a:t>
            </a:r>
            <a:r>
              <a:rPr lang="en-US" sz="2400" b="1" dirty="0">
                <a:solidFill>
                  <a:schemeClr val="bg1"/>
                </a:solidFill>
                <a:latin typeface="Arial Black" panose="020B0A04020102020204" pitchFamily="34" charset="0"/>
              </a:rPr>
              <a:t>EXTERNALITIES ENCOURAGE DNS PROVIDERS TO DO BUSINESS WITH CYBERCRIMINALS</a:t>
            </a:r>
          </a:p>
        </p:txBody>
      </p:sp>
    </p:spTree>
    <p:extLst>
      <p:ext uri="{BB962C8B-B14F-4D97-AF65-F5344CB8AC3E}">
        <p14:creationId xmlns:p14="http://schemas.microsoft.com/office/powerpoint/2010/main" val="3700044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8D4E59E8-6262-E793-4444-5E154F464BD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F5FDB6-C8E4-4A7C-F032-C491986F6DF4}"/>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EDAC5B2-377A-FEBC-71E6-040F0D95F06A}"/>
              </a:ext>
            </a:extLst>
          </p:cNvPr>
          <p:cNvSpPr/>
          <p:nvPr/>
        </p:nvSpPr>
        <p:spPr>
          <a:xfrm>
            <a:off x="365759" y="240335"/>
            <a:ext cx="9003173"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solidFill>
                <a:effectLst/>
                <a:uLnTx/>
                <a:uFillTx/>
                <a:latin typeface="Arial Black" pitchFamily="34" charset="0"/>
                <a:ea typeface="+mn-ea"/>
                <a:cs typeface="+mn-cs"/>
              </a:rPr>
              <a:t>SUBSTANTIAL MALICIOUS DOMAIN NAME REGISTRATIONS IN </a:t>
            </a:r>
            <a:r>
              <a:rPr kumimoji="0" lang="en-US" sz="2200" b="1" i="0" u="none" strike="noStrike" kern="1200" cap="none" spc="0" normalizeH="0" baseline="0" noProof="0" dirty="0" err="1">
                <a:ln>
                  <a:noFill/>
                </a:ln>
                <a:solidFill>
                  <a:schemeClr val="bg1"/>
                </a:solidFill>
                <a:effectLst/>
                <a:uLnTx/>
                <a:uFillTx/>
                <a:latin typeface="Arial Black" pitchFamily="34" charset="0"/>
                <a:ea typeface="+mn-ea"/>
                <a:cs typeface="+mn-cs"/>
              </a:rPr>
              <a:t>gTLDS</a:t>
            </a:r>
            <a:r>
              <a:rPr kumimoji="0" lang="en-US" sz="2200" b="1" i="0" u="none" strike="noStrike" kern="1200" cap="none" spc="0" normalizeH="0" baseline="0" noProof="0" dirty="0">
                <a:ln>
                  <a:noFill/>
                </a:ln>
                <a:solidFill>
                  <a:schemeClr val="bg1"/>
                </a:solidFill>
                <a:effectLst/>
                <a:uLnTx/>
                <a:uFillTx/>
                <a:latin typeface="Arial Black" pitchFamily="34" charset="0"/>
                <a:ea typeface="+mn-ea"/>
                <a:cs typeface="+mn-cs"/>
              </a:rPr>
              <a:t> IN 2025</a:t>
            </a:r>
            <a:r>
              <a:rPr kumimoji="0" lang="en-US" sz="2200" b="1" i="0" u="none" strike="noStrike" kern="1200" cap="none" spc="0" normalizeH="0" baseline="0" noProof="0" dirty="0">
                <a:ln>
                  <a:noFill/>
                </a:ln>
                <a:solidFill>
                  <a:srgbClr val="FF0000"/>
                </a:solidFill>
                <a:effectLst/>
                <a:uLnTx/>
                <a:uFillTx/>
                <a:latin typeface="Arial Black" pitchFamily="34" charset="0"/>
                <a:ea typeface="+mn-ea"/>
                <a:cs typeface="+mn-cs"/>
              </a:rPr>
              <a:t> </a:t>
            </a:r>
            <a:endPar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7190480C-4E2E-C77A-ABF8-8B31D938FAF9}"/>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97C78D9C-44E5-B3A7-4997-5CDB0BC82222}"/>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58048FB3-2D82-7347-9211-F052DAB3E2B9}"/>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2F994147-CAB2-35B7-06AB-77F16AF7F433}"/>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C83371C6-88CF-57AC-A8DD-B7789782079C}"/>
              </a:ext>
            </a:extLst>
          </p:cNvPr>
          <p:cNvSpPr/>
          <p:nvPr/>
        </p:nvSpPr>
        <p:spPr>
          <a:xfrm>
            <a:off x="548640" y="2660904"/>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F06DFB9D-6AD9-D9CB-0BDB-A1F803451297}"/>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DA23ECAD-D70C-458F-5CF5-EF933146DF69}"/>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B9D3BBEB-27FA-C81C-39BA-F14010553471}"/>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CC50B4D3-C6CC-2391-706B-901398CCC2CF}"/>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6207E3E2-25AD-907B-FDB7-99F83AD11C86}"/>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14BB0003-B1CB-4324-2E75-D094C17C2B85}"/>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EF34D80F-4731-17C3-68F4-15D1C31A3A42}"/>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2229EEC4-4B9A-98ED-E846-8E00C6FBFC92}"/>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357F8D42-9000-4884-B0BA-D19B6B7D54C5}"/>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93C78115-F241-C289-B3C9-4025F5C1EE46}"/>
              </a:ext>
            </a:extLst>
          </p:cNvPr>
          <p:cNvSpPr txBox="1"/>
          <p:nvPr/>
        </p:nvSpPr>
        <p:spPr>
          <a:xfrm>
            <a:off x="136914" y="4838880"/>
            <a:ext cx="8297053" cy="276999"/>
          </a:xfrm>
          <a:prstGeom prst="rect">
            <a:avLst/>
          </a:prstGeom>
          <a:noFill/>
        </p:spPr>
        <p:txBody>
          <a:bodyPr wrap="square" rtlCol="0">
            <a:spAutoFit/>
          </a:bodyPr>
          <a:lstStyle/>
          <a:p>
            <a:pPr lvl="0"/>
            <a:r>
              <a:rPr lang="en-US" sz="1200" dirty="0">
                <a:solidFill>
                  <a:schemeClr val="bg1"/>
                </a:solidFill>
              </a:rPr>
              <a:t>Source: “Malicious Registrations in the Domain Name Market” </a:t>
            </a:r>
            <a:r>
              <a:rPr lang="en-US" sz="1200" dirty="0" err="1">
                <a:solidFill>
                  <a:schemeClr val="bg1"/>
                </a:solidFill>
              </a:rPr>
              <a:t>Interisle</a:t>
            </a:r>
            <a:r>
              <a:rPr lang="en-US" sz="1200" dirty="0">
                <a:solidFill>
                  <a:schemeClr val="bg1"/>
                </a:solidFill>
              </a:rPr>
              <a:t> Consulting Group, June 2026,</a:t>
            </a:r>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03017B4E-2788-268C-6F22-2047F15E2CB7}"/>
              </a:ext>
            </a:extLst>
          </p:cNvPr>
          <p:cNvPicPr>
            <a:picLocks noChangeAspect="1"/>
          </p:cNvPicPr>
          <p:nvPr/>
        </p:nvPicPr>
        <p:blipFill>
          <a:blip r:embed="rId3"/>
          <a:srcRect l="12969" t="20128" r="10674" b="5909"/>
          <a:stretch>
            <a:fillRect/>
          </a:stretch>
        </p:blipFill>
        <p:spPr>
          <a:xfrm>
            <a:off x="1218732" y="976110"/>
            <a:ext cx="6180757" cy="3804295"/>
          </a:xfrm>
          <a:prstGeom prst="rect">
            <a:avLst/>
          </a:prstGeom>
        </p:spPr>
      </p:pic>
    </p:spTree>
    <p:extLst>
      <p:ext uri="{BB962C8B-B14F-4D97-AF65-F5344CB8AC3E}">
        <p14:creationId xmlns:p14="http://schemas.microsoft.com/office/powerpoint/2010/main" val="2605279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DA1AD05D-8C41-E446-9EDC-91F4ED91E75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0AFBB0-6205-5602-AFF0-0DEDF2DE0C56}"/>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AE65076-EACF-EA0C-292E-92256A4BA34E}"/>
              </a:ext>
            </a:extLst>
          </p:cNvPr>
          <p:cNvSpPr/>
          <p:nvPr/>
        </p:nvSpPr>
        <p:spPr>
          <a:xfrm>
            <a:off x="365759" y="221485"/>
            <a:ext cx="9003173"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solidFill>
                  <a:prstClr val="white"/>
                </a:solidFill>
                <a:latin typeface="Arial Black" pitchFamily="34" charset="0"/>
              </a:rPr>
              <a:t>BULK </a:t>
            </a:r>
            <a:r>
              <a:rPr kumimoji="0" lang="en-US" sz="2200" b="1" i="0" u="none" strike="noStrike" kern="1200" cap="none" spc="0" normalizeH="0" baseline="0" noProof="0" dirty="0">
                <a:ln>
                  <a:noFill/>
                </a:ln>
                <a:solidFill>
                  <a:prstClr val="white"/>
                </a:solidFill>
                <a:effectLst/>
                <a:uLnTx/>
                <a:uFillTx/>
                <a:latin typeface="Arial Black" pitchFamily="34" charset="0"/>
                <a:ea typeface="+mn-ea"/>
                <a:cs typeface="+mn-cs"/>
              </a:rPr>
              <a:t>DOMAIN NAME REGISTRATIONS BENEFIT CYBERCRIMINALS</a:t>
            </a:r>
            <a:endPar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A5C0E969-47BF-E375-0E4E-61E57661D3A2}"/>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907FA95D-651C-784F-3E5C-2BADF021A4A2}"/>
              </a:ext>
            </a:extLst>
          </p:cNvPr>
          <p:cNvSpPr/>
          <p:nvPr/>
        </p:nvSpPr>
        <p:spPr>
          <a:xfrm>
            <a:off x="502920" y="1989582"/>
            <a:ext cx="5530444" cy="1011799"/>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a:rPr>
              <a:t>Bulk registrations allow the registration of hundreds and sometimes thousands of unique domain names in a single batch/transaction in minutes.</a:t>
            </a:r>
            <a:br>
              <a:rPr lang="en-US" sz="1600" dirty="0">
                <a:solidFill>
                  <a:schemeClr val="bg1"/>
                </a:solidFill>
                <a:latin typeface="Calibri" panose="020F0502020204030204"/>
              </a:rPr>
            </a:br>
            <a:endParaRPr lang="en-US" sz="1600" dirty="0">
              <a:solidFill>
                <a:schemeClr val="bg1"/>
              </a:solidFill>
              <a:latin typeface="Calibri" panose="020F0502020204030204"/>
            </a:endParaRPr>
          </a:p>
          <a:p>
            <a:pPr>
              <a:defRPr/>
            </a:pPr>
            <a:r>
              <a:rPr lang="en-US" sz="1600" dirty="0">
                <a:solidFill>
                  <a:schemeClr val="bg1"/>
                </a:solidFill>
              </a:rPr>
              <a:t>Cybercriminals use bulk registration to “register millions of domain to perpetrate abuse at scale.”</a:t>
            </a: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a:rPr>
              <a:t>Of the 8.3 million gTLD domain names registered in 2025 that were blocklisted through 30 April 2025, </a:t>
            </a:r>
            <a:r>
              <a:rPr lang="en-US" sz="1600" dirty="0">
                <a:solidFill>
                  <a:srgbClr val="FF0000"/>
                </a:solidFill>
                <a:latin typeface="Calibri" panose="020F0502020204030204"/>
              </a:rPr>
              <a:t>88% were bulk registrations.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a:rPr>
              <a:t>ICANN’s own research indicates that where bulk registrations are prevalent, they significantly predict higher abuse rates</a:t>
            </a:r>
            <a:r>
              <a:rPr lang="en-US" sz="1200" dirty="0">
                <a:solidFill>
                  <a:schemeClr val="bg1"/>
                </a:solidFill>
                <a:latin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9C8AC463-5349-10E8-EBFE-40F391278973}"/>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DB4C49E9-5787-F21A-743C-FCE8041FF9B8}"/>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268CF805-B196-2CED-7B6A-75522D7145AF}"/>
              </a:ext>
            </a:extLst>
          </p:cNvPr>
          <p:cNvSpPr/>
          <p:nvPr/>
        </p:nvSpPr>
        <p:spPr>
          <a:xfrm>
            <a:off x="548640" y="2660904"/>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E13B0238-B90B-F3F6-CFD1-65BD00AB4D82}"/>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E3604C46-6FAE-2647-630B-A75251552F18}"/>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F91E63C8-704A-4D5F-2822-6DC7155DBDBC}"/>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44426857-8F49-0E8F-64EA-D4BA613D02ED}"/>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7C6D3058-4EEB-5ABF-3600-01867FE89F67}"/>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CD94EA61-AC60-032C-C9E2-6A56CC8C3563}"/>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F3EBBEC9-EC24-B597-14C9-5B67280D3F45}"/>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CD1744E1-00B4-38D0-7189-29F42CDCD8FE}"/>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DDF4CEF6-200A-3116-1C1A-1975D3C29CB5}"/>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01900274-C449-BF13-81AE-8D594058BF30}"/>
              </a:ext>
            </a:extLst>
          </p:cNvPr>
          <p:cNvSpPr txBox="1"/>
          <p:nvPr/>
        </p:nvSpPr>
        <p:spPr>
          <a:xfrm>
            <a:off x="136914" y="4838880"/>
            <a:ext cx="829705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Source: “Malicious Registrations in the Domain Name Market” </a:t>
            </a:r>
            <a:r>
              <a:rPr kumimoji="0" lang="en-US" sz="1200" b="0" i="0" u="none" strike="noStrike" kern="1200" cap="none" spc="0" normalizeH="0" baseline="0" noProof="0" dirty="0" err="1">
                <a:ln>
                  <a:noFill/>
                </a:ln>
                <a:solidFill>
                  <a:prstClr val="white"/>
                </a:solidFill>
                <a:effectLst/>
                <a:uLnTx/>
                <a:uFillTx/>
                <a:latin typeface="Calibri" panose="020F0502020204030204"/>
                <a:ea typeface="+mn-ea"/>
                <a:cs typeface="+mn-cs"/>
              </a:rPr>
              <a:t>Interisle</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Consulting Group, June 2026,</a:t>
            </a:r>
          </a:p>
        </p:txBody>
      </p:sp>
      <p:sp>
        <p:nvSpPr>
          <p:cNvPr id="6" name="Shape 17">
            <a:extLst>
              <a:ext uri="{FF2B5EF4-FFF2-40B4-BE49-F238E27FC236}">
                <a16:creationId xmlns:a16="http://schemas.microsoft.com/office/drawing/2014/main" id="{4D8F98C5-2F7A-73F7-A498-B7D8CA6E6B8D}"/>
              </a:ext>
            </a:extLst>
          </p:cNvPr>
          <p:cNvSpPr/>
          <p:nvPr/>
        </p:nvSpPr>
        <p:spPr>
          <a:xfrm flipV="1">
            <a:off x="365759" y="1042709"/>
            <a:ext cx="7526442" cy="6772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descr="The image shows a stack of colored cubes, each labeled with various web domain extensions such as .com, .org, .net, and others.&#10;&#10;AI-generated content may be incorrect.">
            <a:extLst>
              <a:ext uri="{FF2B5EF4-FFF2-40B4-BE49-F238E27FC236}">
                <a16:creationId xmlns:a16="http://schemas.microsoft.com/office/drawing/2014/main" id="{99DE9F12-E6D4-C7D5-2BA7-16E55CE0B4C4}"/>
              </a:ext>
            </a:extLst>
          </p:cNvPr>
          <p:cNvPicPr>
            <a:picLocks noChangeAspect="1"/>
          </p:cNvPicPr>
          <p:nvPr/>
        </p:nvPicPr>
        <p:blipFill>
          <a:blip r:embed="rId3"/>
          <a:stretch>
            <a:fillRect/>
          </a:stretch>
        </p:blipFill>
        <p:spPr>
          <a:xfrm>
            <a:off x="6160407" y="1559257"/>
            <a:ext cx="2704230" cy="1941867"/>
          </a:xfrm>
          <a:prstGeom prst="rect">
            <a:avLst/>
          </a:prstGeom>
        </p:spPr>
      </p:pic>
      <p:pic>
        <p:nvPicPr>
          <p:cNvPr id="16" name="Picture 15" descr="A simple, white diagram featuring a triangular arrow symbol with an upward, downward, and leftward directional arrow.&#10;&#10;AI-generated content may be incorrect.">
            <a:extLst>
              <a:ext uri="{FF2B5EF4-FFF2-40B4-BE49-F238E27FC236}">
                <a16:creationId xmlns:a16="http://schemas.microsoft.com/office/drawing/2014/main" id="{DEDAA38D-4600-2D6C-30CE-01BEB31F277E}"/>
              </a:ext>
            </a:extLst>
          </p:cNvPr>
          <p:cNvPicPr>
            <a:picLocks noChangeAspect="1"/>
          </p:cNvPicPr>
          <p:nvPr/>
        </p:nvPicPr>
        <p:blipFill>
          <a:blip r:embed="rId4"/>
          <a:stretch>
            <a:fillRect/>
          </a:stretch>
        </p:blipFill>
        <p:spPr>
          <a:xfrm>
            <a:off x="6544561" y="3599410"/>
            <a:ext cx="805968" cy="756452"/>
          </a:xfrm>
          <a:prstGeom prst="rect">
            <a:avLst/>
          </a:prstGeom>
        </p:spPr>
      </p:pic>
      <p:pic>
        <p:nvPicPr>
          <p:cNvPr id="20" name="Picture 19" descr="The image depicts a simple, circular clock with white numbers and black hands.&#10;&#10;AI-generated content may be incorrect.">
            <a:extLst>
              <a:ext uri="{FF2B5EF4-FFF2-40B4-BE49-F238E27FC236}">
                <a16:creationId xmlns:a16="http://schemas.microsoft.com/office/drawing/2014/main" id="{E2F1A17A-F3BB-2B12-DD47-83A2B6037DB1}"/>
              </a:ext>
            </a:extLst>
          </p:cNvPr>
          <p:cNvPicPr>
            <a:picLocks noChangeAspect="1"/>
          </p:cNvPicPr>
          <p:nvPr/>
        </p:nvPicPr>
        <p:blipFill>
          <a:blip r:embed="rId5"/>
          <a:stretch>
            <a:fillRect/>
          </a:stretch>
        </p:blipFill>
        <p:spPr>
          <a:xfrm>
            <a:off x="7857973" y="3599410"/>
            <a:ext cx="805968" cy="756452"/>
          </a:xfrm>
          <a:prstGeom prst="rect">
            <a:avLst/>
          </a:prstGeom>
        </p:spPr>
      </p:pic>
    </p:spTree>
    <p:extLst>
      <p:ext uri="{BB962C8B-B14F-4D97-AF65-F5344CB8AC3E}">
        <p14:creationId xmlns:p14="http://schemas.microsoft.com/office/powerpoint/2010/main" val="2930708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9ABAE600-2240-3A9B-D1CF-B5D9F2DDC3D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E01FA49-50C7-8594-50A9-4AAE62F265E9}"/>
              </a:ext>
            </a:extLst>
          </p:cNvPr>
          <p:cNvSpPr/>
          <p:nvPr/>
        </p:nvSpPr>
        <p:spPr>
          <a:xfrm>
            <a:off x="0" y="0"/>
            <a:ext cx="9144000" cy="64008"/>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F50316A-54A4-5EA7-977C-174019DD6703}"/>
              </a:ext>
            </a:extLst>
          </p:cNvPr>
          <p:cNvSpPr/>
          <p:nvPr/>
        </p:nvSpPr>
        <p:spPr>
          <a:xfrm>
            <a:off x="365760" y="182880"/>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9E67A82B-BD10-4AAA-9E0F-E60C8A740762}"/>
              </a:ext>
            </a:extLst>
          </p:cNvPr>
          <p:cNvSpPr/>
          <p:nvPr/>
        </p:nvSpPr>
        <p:spPr>
          <a:xfrm>
            <a:off x="365760"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158F1CD7-7BAD-B70E-95DA-99708037172D}"/>
              </a:ext>
            </a:extLst>
          </p:cNvPr>
          <p:cNvSpPr/>
          <p:nvPr/>
        </p:nvSpPr>
        <p:spPr>
          <a:xfrm>
            <a:off x="3163824"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25882030-7ECC-0606-88C2-C32003DE5A7F}"/>
              </a:ext>
            </a:extLst>
          </p:cNvPr>
          <p:cNvSpPr/>
          <p:nvPr/>
        </p:nvSpPr>
        <p:spPr>
          <a:xfrm>
            <a:off x="2542032"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7">
            <a:extLst>
              <a:ext uri="{FF2B5EF4-FFF2-40B4-BE49-F238E27FC236}">
                <a16:creationId xmlns:a16="http://schemas.microsoft.com/office/drawing/2014/main" id="{1627BDBE-9B78-12AD-F44D-3A662E56AB31}"/>
              </a:ext>
            </a:extLst>
          </p:cNvPr>
          <p:cNvSpPr/>
          <p:nvPr/>
        </p:nvSpPr>
        <p:spPr>
          <a:xfrm flipV="1">
            <a:off x="365760" y="1348740"/>
            <a:ext cx="6807635"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19">
            <a:extLst>
              <a:ext uri="{FF2B5EF4-FFF2-40B4-BE49-F238E27FC236}">
                <a16:creationId xmlns:a16="http://schemas.microsoft.com/office/drawing/2014/main" id="{47C8833D-C977-8842-E5AA-DC7EB4C308A2}"/>
              </a:ext>
            </a:extLst>
          </p:cNvPr>
          <p:cNvSpPr/>
          <p:nvPr/>
        </p:nvSpPr>
        <p:spPr>
          <a:xfrm>
            <a:off x="5340096" y="109728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0">
            <a:extLst>
              <a:ext uri="{FF2B5EF4-FFF2-40B4-BE49-F238E27FC236}">
                <a16:creationId xmlns:a16="http://schemas.microsoft.com/office/drawing/2014/main" id="{EC4E5B94-A40D-4102-4CC0-6AF1531CDEC1}"/>
              </a:ext>
            </a:extLst>
          </p:cNvPr>
          <p:cNvSpPr/>
          <p:nvPr/>
        </p:nvSpPr>
        <p:spPr>
          <a:xfrm>
            <a:off x="4718304" y="2423160"/>
            <a:ext cx="182880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8">
            <a:extLst>
              <a:ext uri="{FF2B5EF4-FFF2-40B4-BE49-F238E27FC236}">
                <a16:creationId xmlns:a16="http://schemas.microsoft.com/office/drawing/2014/main" id="{0AF53186-3F45-DB8F-D34E-A3649201D604}"/>
              </a:ext>
            </a:extLst>
          </p:cNvPr>
          <p:cNvSpPr/>
          <p:nvPr/>
        </p:nvSpPr>
        <p:spPr>
          <a:xfrm>
            <a:off x="6894576" y="2834640"/>
            <a:ext cx="1828800" cy="1417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ext 30">
            <a:extLst>
              <a:ext uri="{FF2B5EF4-FFF2-40B4-BE49-F238E27FC236}">
                <a16:creationId xmlns:a16="http://schemas.microsoft.com/office/drawing/2014/main" id="{B4BD8799-5BAF-1AF6-E761-E5C61BEA329F}"/>
              </a:ext>
            </a:extLst>
          </p:cNvPr>
          <p:cNvSpPr/>
          <p:nvPr/>
        </p:nvSpPr>
        <p:spPr>
          <a:xfrm>
            <a:off x="365760" y="4617720"/>
            <a:ext cx="84124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0B0A6C3-1804-E4A5-2AFE-79B374EDE949}"/>
              </a:ext>
            </a:extLst>
          </p:cNvPr>
          <p:cNvSpPr txBox="1"/>
          <p:nvPr/>
        </p:nvSpPr>
        <p:spPr>
          <a:xfrm>
            <a:off x="282632" y="171271"/>
            <a:ext cx="697388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MARKET</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EXTERNALITIES ENCOURAGE DNS PROVIDERS TO DO BUSINESS WITH CYBERCRIMINALS</a:t>
            </a:r>
          </a:p>
        </p:txBody>
      </p:sp>
      <p:sp>
        <p:nvSpPr>
          <p:cNvPr id="5" name="TextBox 4">
            <a:extLst>
              <a:ext uri="{FF2B5EF4-FFF2-40B4-BE49-F238E27FC236}">
                <a16:creationId xmlns:a16="http://schemas.microsoft.com/office/drawing/2014/main" id="{0E9B0847-45CB-22B6-53EF-E94639575343}"/>
              </a:ext>
            </a:extLst>
          </p:cNvPr>
          <p:cNvSpPr txBox="1"/>
          <p:nvPr/>
        </p:nvSpPr>
        <p:spPr>
          <a:xfrm>
            <a:off x="381407" y="1724157"/>
            <a:ext cx="7789515"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According to the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Interisle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June 2026 Report:</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“Some (registry and registrar operators) may be deriving commercial benefit from sales to criminals. . . While cybercriminals and certain registrars and registry operators may benefit, the costs of cybercrime facilitated by abusive registrations fall on victims, businesses, and society at large.  In economic terms this is a classic </a:t>
            </a:r>
            <a:r>
              <a:rPr kumimoji="0" lang="en-US" sz="2200" b="0" i="1" u="none" strike="noStrike" kern="1200" cap="none" spc="0" normalizeH="0" baseline="0" noProof="0" dirty="0">
                <a:ln>
                  <a:noFill/>
                </a:ln>
                <a:solidFill>
                  <a:srgbClr val="FF0000"/>
                </a:solidFill>
                <a:effectLst/>
                <a:uLnTx/>
                <a:uFillTx/>
                <a:latin typeface="Calibri" panose="020F0502020204030204"/>
                <a:ea typeface="+mn-ea"/>
                <a:cs typeface="+mn-cs"/>
              </a:rPr>
              <a:t>negative externality</a:t>
            </a: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 where the parties who benefit from the transaction do not bear the full costs they create.”</a:t>
            </a:r>
          </a:p>
        </p:txBody>
      </p:sp>
    </p:spTree>
    <p:extLst>
      <p:ext uri="{BB962C8B-B14F-4D97-AF65-F5344CB8AC3E}">
        <p14:creationId xmlns:p14="http://schemas.microsoft.com/office/powerpoint/2010/main" val="34262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7A32C24B-A2F7-CF38-85E9-79E97B808E6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8F85F25-2647-7DAE-E382-B7DC51E41A15}"/>
              </a:ext>
            </a:extLst>
          </p:cNvPr>
          <p:cNvSpPr/>
          <p:nvPr/>
        </p:nvSpPr>
        <p:spPr>
          <a:xfrm>
            <a:off x="0" y="0"/>
            <a:ext cx="9144000"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4A87D62-B1C8-8C88-3724-3DB53CAC0ED7}"/>
              </a:ext>
            </a:extLst>
          </p:cNvPr>
          <p:cNvSpPr/>
          <p:nvPr/>
        </p:nvSpPr>
        <p:spPr>
          <a:xfrm>
            <a:off x="165593" y="388620"/>
            <a:ext cx="8688756"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ARTICLE 6 of 2AP Budapest Convention – Request for Domain Name Registration Information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a:extLst>
              <a:ext uri="{FF2B5EF4-FFF2-40B4-BE49-F238E27FC236}">
                <a16:creationId xmlns:a16="http://schemas.microsoft.com/office/drawing/2014/main" id="{0AA60423-4ECF-68AB-01C8-33058A10811A}"/>
              </a:ext>
            </a:extLst>
          </p:cNvPr>
          <p:cNvSpPr/>
          <p:nvPr/>
        </p:nvSpPr>
        <p:spPr>
          <a:xfrm>
            <a:off x="36576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5848EF91-1411-B4A9-09B3-5B3AD1BA8ECF}"/>
              </a:ext>
            </a:extLst>
          </p:cNvPr>
          <p:cNvSpPr/>
          <p:nvPr/>
        </p:nvSpPr>
        <p:spPr>
          <a:xfrm>
            <a:off x="41148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B10C9CF8-01E1-91D5-883A-D24A5D5E8040}"/>
              </a:ext>
            </a:extLst>
          </p:cNvPr>
          <p:cNvSpPr/>
          <p:nvPr/>
        </p:nvSpPr>
        <p:spPr>
          <a:xfrm>
            <a:off x="329184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9BFC9B53-FEFD-7614-10A4-77969F919C5E}"/>
              </a:ext>
            </a:extLst>
          </p:cNvPr>
          <p:cNvSpPr/>
          <p:nvPr/>
        </p:nvSpPr>
        <p:spPr>
          <a:xfrm>
            <a:off x="333756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5C2E1796-847B-C2A6-CA5E-A629ECC49B3B}"/>
              </a:ext>
            </a:extLst>
          </p:cNvPr>
          <p:cNvSpPr/>
          <p:nvPr/>
        </p:nvSpPr>
        <p:spPr>
          <a:xfrm>
            <a:off x="621792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5974A30A-CFBE-7F87-6A90-D1A2232A68E6}"/>
              </a:ext>
            </a:extLst>
          </p:cNvPr>
          <p:cNvSpPr/>
          <p:nvPr/>
        </p:nvSpPr>
        <p:spPr>
          <a:xfrm>
            <a:off x="626364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A467D5D-0DE2-83F3-9CD2-C657D07F17F4}"/>
              </a:ext>
            </a:extLst>
          </p:cNvPr>
          <p:cNvSpPr txBox="1"/>
          <p:nvPr/>
        </p:nvSpPr>
        <p:spPr>
          <a:xfrm>
            <a:off x="273832" y="1183700"/>
            <a:ext cx="8178018"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1. Each Party shall adopt such legislative and other measures as may be necessary to empower its competent authorities, for the purposes of specific criminal investigations or proceedings, to issue a request to an entity providing domain name registration services in the territory of another Party for information in </a:t>
            </a:r>
            <a:r>
              <a:rPr lang="en-US" sz="1400" dirty="0">
                <a:solidFill>
                  <a:prstClr val="white"/>
                </a:solidFill>
                <a:latin typeface="Calibri" panose="020F0502020204030204"/>
              </a:rPr>
              <a:t>the entity’s possession or control, </a:t>
            </a:r>
            <a:r>
              <a:rPr lang="en-US" sz="1400" b="1" u="sng" dirty="0">
                <a:solidFill>
                  <a:prstClr val="white"/>
                </a:solidFill>
                <a:latin typeface="Calibri" panose="020F0502020204030204"/>
              </a:rPr>
              <a:t>for identifying or contacting the registrant of a domain name</a:t>
            </a:r>
            <a:r>
              <a:rPr lang="en-US" sz="1400" b="1" dirty="0">
                <a:solidFill>
                  <a:prstClr val="white"/>
                </a:solidFill>
                <a:latin typeface="Calibri" panose="020F0502020204030204"/>
              </a:rPr>
              <a:t>.</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Shape 10">
            <a:extLst>
              <a:ext uri="{FF2B5EF4-FFF2-40B4-BE49-F238E27FC236}">
                <a16:creationId xmlns:a16="http://schemas.microsoft.com/office/drawing/2014/main" id="{00E58C39-456A-3C1D-8FEC-EDC2D01B5332}"/>
              </a:ext>
            </a:extLst>
          </p:cNvPr>
          <p:cNvSpPr/>
          <p:nvPr/>
        </p:nvSpPr>
        <p:spPr>
          <a:xfrm>
            <a:off x="273832" y="2264635"/>
            <a:ext cx="8240321" cy="50575"/>
          </a:xfrm>
          <a:prstGeom prst="rect">
            <a:avLst/>
          </a:prstGeom>
          <a:solidFill>
            <a:srgbClr val="E63946"/>
          </a:solidFill>
          <a:ln w="12700">
            <a:solidFill>
              <a:srgbClr val="E63946"/>
            </a:solidFill>
            <a:prstDash val="solid"/>
          </a:ln>
        </p:spPr>
        <p:txBody>
          <a:bodyPr/>
          <a:lstStyle/>
          <a:p>
            <a:endParaRPr lang="en-US"/>
          </a:p>
        </p:txBody>
      </p:sp>
      <p:pic>
        <p:nvPicPr>
          <p:cNvPr id="5" name="Picture 4">
            <a:extLst>
              <a:ext uri="{FF2B5EF4-FFF2-40B4-BE49-F238E27FC236}">
                <a16:creationId xmlns:a16="http://schemas.microsoft.com/office/drawing/2014/main" id="{F6E1B16D-AA39-6E8D-3E53-D387CE17946F}"/>
              </a:ext>
            </a:extLst>
          </p:cNvPr>
          <p:cNvPicPr>
            <a:picLocks noChangeAspect="1"/>
          </p:cNvPicPr>
          <p:nvPr/>
        </p:nvPicPr>
        <p:blipFill>
          <a:blip r:embed="rId3"/>
          <a:stretch>
            <a:fillRect/>
          </a:stretch>
        </p:blipFill>
        <p:spPr>
          <a:xfrm>
            <a:off x="581172" y="3369526"/>
            <a:ext cx="2606528" cy="1444157"/>
          </a:xfrm>
          <a:prstGeom prst="rect">
            <a:avLst/>
          </a:prstGeom>
        </p:spPr>
      </p:pic>
      <p:pic>
        <p:nvPicPr>
          <p:cNvPr id="9" name="Picture 8" descr="A hand holding a key with a network of connected icons, symbolizing a secure, global data connection.&#10;&#10;AI-generated content may be incorrect.">
            <a:extLst>
              <a:ext uri="{FF2B5EF4-FFF2-40B4-BE49-F238E27FC236}">
                <a16:creationId xmlns:a16="http://schemas.microsoft.com/office/drawing/2014/main" id="{18EB8612-3B69-CAD6-BB1A-074FE644E16E}"/>
              </a:ext>
            </a:extLst>
          </p:cNvPr>
          <p:cNvPicPr>
            <a:picLocks noChangeAspect="1"/>
          </p:cNvPicPr>
          <p:nvPr/>
        </p:nvPicPr>
        <p:blipFill>
          <a:blip r:embed="rId4"/>
          <a:stretch>
            <a:fillRect/>
          </a:stretch>
        </p:blipFill>
        <p:spPr>
          <a:xfrm>
            <a:off x="5290820" y="3337560"/>
            <a:ext cx="2606528" cy="1548611"/>
          </a:xfrm>
          <a:prstGeom prst="rect">
            <a:avLst/>
          </a:prstGeom>
        </p:spPr>
      </p:pic>
      <p:sp>
        <p:nvSpPr>
          <p:cNvPr id="10" name="TextBox 9">
            <a:extLst>
              <a:ext uri="{FF2B5EF4-FFF2-40B4-BE49-F238E27FC236}">
                <a16:creationId xmlns:a16="http://schemas.microsoft.com/office/drawing/2014/main" id="{7676837A-5B90-6D43-6580-CD8B853A2FAF}"/>
              </a:ext>
            </a:extLst>
          </p:cNvPr>
          <p:cNvSpPr txBox="1"/>
          <p:nvPr/>
        </p:nvSpPr>
        <p:spPr>
          <a:xfrm>
            <a:off x="366114" y="2438933"/>
            <a:ext cx="7993453" cy="830997"/>
          </a:xfrm>
          <a:prstGeom prst="rect">
            <a:avLst/>
          </a:prstGeom>
          <a:noFill/>
        </p:spPr>
        <p:txBody>
          <a:bodyPr wrap="square" rtlCol="0">
            <a:spAutoFit/>
          </a:bodyPr>
          <a:lstStyle/>
          <a:p>
            <a:pPr algn="ctr"/>
            <a:r>
              <a:rPr lang="en-US" sz="2400" b="1" dirty="0">
                <a:solidFill>
                  <a:srgbClr val="FF0000"/>
                </a:solidFill>
              </a:rPr>
              <a:t>BUT domain name registration information (WHOIS data) has been mostly unavailable since 2018</a:t>
            </a:r>
          </a:p>
        </p:txBody>
      </p:sp>
    </p:spTree>
    <p:extLst>
      <p:ext uri="{BB962C8B-B14F-4D97-AF65-F5344CB8AC3E}">
        <p14:creationId xmlns:p14="http://schemas.microsoft.com/office/powerpoint/2010/main" val="2376341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59DA767D-7B84-93E9-3B51-C2718556E1A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D8D5B08-6DF6-24FA-437C-5DC357D3A070}"/>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3114F8BD-2F0D-D550-AFC8-2BAEB33CA11E}"/>
              </a:ext>
            </a:extLst>
          </p:cNvPr>
          <p:cNvSpPr/>
          <p:nvPr/>
        </p:nvSpPr>
        <p:spPr>
          <a:xfrm>
            <a:off x="365760" y="240335"/>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solidFill>
                  <a:srgbClr val="FFFFFF"/>
                </a:solidFill>
                <a:latin typeface="Arial Black" pitchFamily="34" charset="0"/>
              </a:rPr>
              <a:t>DOMAIN NAME REGISTRANT / WHOIS DATA INCREASINGLY UNAVAILABLE</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DFBB50DF-03F0-5621-65F1-128FD5C63853}"/>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2DEB85A7-BC2F-89A5-E81C-8BB454270E72}"/>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887C9EE7-7349-9F9F-8DAB-0363B54A8F1B}"/>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9998E3C3-08FE-44A9-FC58-763DF8B720CA}"/>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A1F03EE7-7AC6-5A1B-CAC3-90D49A34BF44}"/>
              </a:ext>
            </a:extLst>
          </p:cNvPr>
          <p:cNvSpPr/>
          <p:nvPr/>
        </p:nvSpPr>
        <p:spPr>
          <a:xfrm>
            <a:off x="548640" y="2660904"/>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1EA0D197-465D-ECE9-9264-E8AD468CBC15}"/>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EA36844B-8DA2-2572-5D5C-D14F9DA31895}"/>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4B2EC5E0-D1F2-CAFC-208A-3766643FFA55}"/>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EAFA0C81-6479-DB58-56A1-4ADF1F46BF33}"/>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12204894-9812-C4C6-4EF3-A7BFE6AF9016}"/>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F7712741-EFBA-88B3-79F9-8C2BE09DB32D}"/>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B09FCE84-6B9E-DFAC-3B19-CABC711016DB}"/>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8D069D95-4164-AD68-0099-14F15AD28440}"/>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52F2EF99-CBE6-1A81-2670-B2E912EC80A5}"/>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6" name="Picture 25" descr="The image displays a bar chart comparing the availability of contact data, privacy/proxy data, and publication categories over different months, highlighting a trend of decreasing contact data accessibility.&#10;&#10;AI-generated content may be incorrect.">
            <a:extLst>
              <a:ext uri="{FF2B5EF4-FFF2-40B4-BE49-F238E27FC236}">
                <a16:creationId xmlns:a16="http://schemas.microsoft.com/office/drawing/2014/main" id="{ADE4798D-9432-E456-B3AA-78DDE9C8CF6E}"/>
              </a:ext>
            </a:extLst>
          </p:cNvPr>
          <p:cNvPicPr>
            <a:picLocks noChangeAspect="1"/>
          </p:cNvPicPr>
          <p:nvPr/>
        </p:nvPicPr>
        <p:blipFill>
          <a:blip r:embed="rId3"/>
          <a:stretch>
            <a:fillRect/>
          </a:stretch>
        </p:blipFill>
        <p:spPr>
          <a:xfrm>
            <a:off x="1645844" y="2006828"/>
            <a:ext cx="5527192" cy="2469160"/>
          </a:xfrm>
          <a:prstGeom prst="rect">
            <a:avLst/>
          </a:prstGeom>
        </p:spPr>
      </p:pic>
      <p:sp>
        <p:nvSpPr>
          <p:cNvPr id="31" name="TextBox 30">
            <a:extLst>
              <a:ext uri="{FF2B5EF4-FFF2-40B4-BE49-F238E27FC236}">
                <a16:creationId xmlns:a16="http://schemas.microsoft.com/office/drawing/2014/main" id="{1FA3AAEE-37E3-F0B4-0094-742BE0B1CA36}"/>
              </a:ext>
            </a:extLst>
          </p:cNvPr>
          <p:cNvSpPr txBox="1"/>
          <p:nvPr/>
        </p:nvSpPr>
        <p:spPr>
          <a:xfrm>
            <a:off x="365760" y="956648"/>
            <a:ext cx="8575040" cy="923330"/>
          </a:xfrm>
          <a:prstGeom prst="rect">
            <a:avLst/>
          </a:prstGeom>
          <a:noFill/>
        </p:spPr>
        <p:txBody>
          <a:bodyPr wrap="square" rtlCol="0">
            <a:spAutoFit/>
          </a:bodyPr>
          <a:lstStyle/>
          <a:p>
            <a:r>
              <a:rPr lang="en-US" dirty="0">
                <a:solidFill>
                  <a:srgbClr val="00B0F0"/>
                </a:solidFill>
              </a:rPr>
              <a:t>As of early 2024, only 10.8% of publicly available domain records identified the actual domain name registrant.  A dramatic increase has occurred in the use of privacy/proxy services for generic Top Level Domain name registrations.</a:t>
            </a:r>
          </a:p>
        </p:txBody>
      </p:sp>
      <p:sp>
        <p:nvSpPr>
          <p:cNvPr id="32" name="TextBox 31">
            <a:extLst>
              <a:ext uri="{FF2B5EF4-FFF2-40B4-BE49-F238E27FC236}">
                <a16:creationId xmlns:a16="http://schemas.microsoft.com/office/drawing/2014/main" id="{9B52BB5C-3F46-2BCD-D4BA-675F1B9EECC4}"/>
              </a:ext>
            </a:extLst>
          </p:cNvPr>
          <p:cNvSpPr txBox="1"/>
          <p:nvPr/>
        </p:nvSpPr>
        <p:spPr>
          <a:xfrm>
            <a:off x="411480" y="4624338"/>
            <a:ext cx="8575040" cy="461665"/>
          </a:xfrm>
          <a:prstGeom prst="rect">
            <a:avLst/>
          </a:prstGeom>
          <a:noFill/>
        </p:spPr>
        <p:txBody>
          <a:bodyPr wrap="square" rtlCol="0">
            <a:spAutoFit/>
          </a:bodyPr>
          <a:lstStyle/>
          <a:p>
            <a:r>
              <a:rPr lang="en-US" sz="1200" dirty="0">
                <a:solidFill>
                  <a:schemeClr val="bg1"/>
                </a:solidFill>
              </a:rPr>
              <a:t>Source: “Domain Name Contact Data Availability and Registrant Classification Study” </a:t>
            </a:r>
            <a:r>
              <a:rPr lang="en-US" sz="1200" dirty="0" err="1">
                <a:solidFill>
                  <a:schemeClr val="bg1"/>
                </a:solidFill>
              </a:rPr>
              <a:t>Interisle</a:t>
            </a:r>
            <a:r>
              <a:rPr lang="en-US" sz="1200" dirty="0">
                <a:solidFill>
                  <a:schemeClr val="bg1"/>
                </a:solidFill>
              </a:rPr>
              <a:t> Consulting Group, June 2024 available at www.dnib.com/media/downloads/reports/Interisle_gtld_contact_data_study_final.pdf</a:t>
            </a:r>
          </a:p>
        </p:txBody>
      </p:sp>
    </p:spTree>
    <p:extLst>
      <p:ext uri="{BB962C8B-B14F-4D97-AF65-F5344CB8AC3E}">
        <p14:creationId xmlns:p14="http://schemas.microsoft.com/office/powerpoint/2010/main" val="251294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E9C85685-A844-0A57-04A2-977EB65C7D6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9C78E65-58F5-DAC7-C56B-29A984391809}"/>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C690CA7C-A39A-1D87-C3AA-60A4016970DB}"/>
              </a:ext>
            </a:extLst>
          </p:cNvPr>
          <p:cNvSpPr/>
          <p:nvPr/>
        </p:nvSpPr>
        <p:spPr>
          <a:xfrm>
            <a:off x="434340" y="376858"/>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bg1"/>
                </a:solidFill>
                <a:latin typeface="Arial Black" panose="020B0A04020102020204" pitchFamily="34" charset="0"/>
              </a:rPr>
              <a:t>CYBERCRIMINALS TAKE ADVANTAGE OF PRIVACY/PROXY SERVICES</a:t>
            </a:r>
            <a:br>
              <a:rPr lang="en-US" sz="2200" dirty="0">
                <a:solidFill>
                  <a:schemeClr val="bg1"/>
                </a:solidFill>
                <a:latin typeface="Arial Black" panose="020B0A04020102020204" pitchFamily="34" charset="0"/>
              </a:rPr>
            </a:br>
            <a:endParaRPr kumimoji="0" lang="en-US" sz="2200" b="0" i="0" u="none" strike="noStrike" kern="1200" cap="none" spc="0" normalizeH="0" baseline="0" noProof="0" dirty="0">
              <a:ln>
                <a:noFill/>
              </a:ln>
              <a:solidFill>
                <a:schemeClr val="bg1"/>
              </a:solidFill>
              <a:effectLst/>
              <a:uLnTx/>
              <a:uFillTx/>
              <a:latin typeface="Arial Black" panose="020B0A04020102020204" pitchFamily="34" charset="0"/>
            </a:endParaRPr>
          </a:p>
        </p:txBody>
      </p:sp>
      <p:sp>
        <p:nvSpPr>
          <p:cNvPr id="5" name="Text 3">
            <a:extLst>
              <a:ext uri="{FF2B5EF4-FFF2-40B4-BE49-F238E27FC236}">
                <a16:creationId xmlns:a16="http://schemas.microsoft.com/office/drawing/2014/main" id="{41A77ED7-C61E-1762-B9E6-C0408F564FE1}"/>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44BDBAFE-D7B9-CABA-6A18-C46362A95A44}"/>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978C38C7-6AD0-8202-DA0A-9B88AE9B564E}"/>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8D589139-48E8-DB7B-52A6-F209DBDBD869}"/>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70F419DB-65D9-3357-0853-FAA0A29A10CE}"/>
              </a:ext>
            </a:extLst>
          </p:cNvPr>
          <p:cNvSpPr/>
          <p:nvPr/>
        </p:nvSpPr>
        <p:spPr>
          <a:xfrm>
            <a:off x="360300" y="1280160"/>
            <a:ext cx="7671861" cy="1805940"/>
          </a:xfrm>
          <a:prstGeom prst="rect">
            <a:avLst/>
          </a:prstGeom>
          <a:noFill/>
          <a:ln/>
        </p:spPr>
        <p:txBody>
          <a:bodyPr wrap="square" lIns="0" tIns="0" rIns="0" bIns="0" rtlCol="0" anchor="ctr"/>
          <a:lstStyle/>
          <a:p>
            <a:endParaRPr lang="en-US" sz="24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endParaRPr lang="en-US" sz="24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endParaRPr lang="en-US" sz="24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DNS Research Federation reported in 2024 that:</a:t>
            </a:r>
          </a:p>
          <a:p>
            <a:endParaRPr lang="en-US" sz="24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FF0000"/>
                </a:solidFill>
                <a:latin typeface="Calibri" panose="020F0502020204030204" pitchFamily="34" charset="0"/>
                <a:ea typeface="Calibri" panose="020F0502020204030204" pitchFamily="34" charset="0"/>
                <a:cs typeface="Calibri" panose="020F0502020204030204" pitchFamily="34" charset="0"/>
              </a:rPr>
              <a:t>65% of domain names on abuse lists used privacy/proxy services</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b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105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 11">
            <a:extLst>
              <a:ext uri="{FF2B5EF4-FFF2-40B4-BE49-F238E27FC236}">
                <a16:creationId xmlns:a16="http://schemas.microsoft.com/office/drawing/2014/main" id="{5E6B005E-620A-B99F-206B-9D3F21F1DDE0}"/>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2D3CD0EE-BAFC-2B68-251A-1B4AAAC54070}"/>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89BD00DE-208A-D5DB-4553-66D79E0261F4}"/>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ECB48DDD-931D-4658-768C-17DABFADD3FF}"/>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643016D5-8C15-0743-162C-229ED3402C15}"/>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CE35DEB6-0D9B-C5BA-3747-3E581770B616}"/>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FFE95513-2251-CECF-EAFE-98604CB8915D}"/>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DEC3D654-218F-23A0-1F2A-AA98BB0F99B5}"/>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305C207C-B651-9D7C-3417-2ABDE84837BD}"/>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17">
            <a:extLst>
              <a:ext uri="{FF2B5EF4-FFF2-40B4-BE49-F238E27FC236}">
                <a16:creationId xmlns:a16="http://schemas.microsoft.com/office/drawing/2014/main" id="{1AD23A41-A5A7-4F6A-508B-37D63C792A27}"/>
              </a:ext>
            </a:extLst>
          </p:cNvPr>
          <p:cNvSpPr/>
          <p:nvPr/>
        </p:nvSpPr>
        <p:spPr>
          <a:xfrm flipV="1">
            <a:off x="360300" y="976109"/>
            <a:ext cx="6505035"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63D9770-BE25-C6F2-08FA-832ED8BA55FB}"/>
              </a:ext>
            </a:extLst>
          </p:cNvPr>
          <p:cNvSpPr txBox="1"/>
          <p:nvPr/>
        </p:nvSpPr>
        <p:spPr>
          <a:xfrm>
            <a:off x="502578" y="4564470"/>
            <a:ext cx="6485075" cy="261610"/>
          </a:xfrm>
          <a:prstGeom prst="rect">
            <a:avLst/>
          </a:prstGeom>
          <a:noFill/>
        </p:spPr>
        <p:txBody>
          <a:bodyPr wrap="square">
            <a:spAutoFit/>
          </a:bodyPr>
          <a:lstStyle/>
          <a:p>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Study available at: </a:t>
            </a:r>
            <a:r>
              <a:rPr lang="en-US" sz="1050"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https://dnsrf.org/blog/privacy-proxy-services---a-safe-haven-for-cybercriminals-/index.html</a:t>
            </a:r>
            <a:r>
              <a:rPr lang="en-US" sz="1050"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n-US" dirty="0"/>
          </a:p>
        </p:txBody>
      </p:sp>
      <p:pic>
        <p:nvPicPr>
          <p:cNvPr id="20" name="Picture 19">
            <a:extLst>
              <a:ext uri="{FF2B5EF4-FFF2-40B4-BE49-F238E27FC236}">
                <a16:creationId xmlns:a16="http://schemas.microsoft.com/office/drawing/2014/main" id="{05458459-56C8-8B37-2772-C29DEA4E9F7D}"/>
              </a:ext>
            </a:extLst>
          </p:cNvPr>
          <p:cNvPicPr>
            <a:picLocks noChangeAspect="1"/>
          </p:cNvPicPr>
          <p:nvPr/>
        </p:nvPicPr>
        <p:blipFill>
          <a:blip r:embed="rId4"/>
          <a:stretch>
            <a:fillRect/>
          </a:stretch>
        </p:blipFill>
        <p:spPr>
          <a:xfrm>
            <a:off x="2540889" y="2872736"/>
            <a:ext cx="2892945" cy="1466288"/>
          </a:xfrm>
          <a:prstGeom prst="rect">
            <a:avLst/>
          </a:prstGeom>
        </p:spPr>
      </p:pic>
    </p:spTree>
    <p:extLst>
      <p:ext uri="{BB962C8B-B14F-4D97-AF65-F5344CB8AC3E}">
        <p14:creationId xmlns:p14="http://schemas.microsoft.com/office/powerpoint/2010/main" val="330919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17EF3B1F-58E0-9A74-8CE2-7D540B6DC04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DBB0740-96E4-39E6-953F-9009729AAB27}"/>
              </a:ext>
            </a:extLst>
          </p:cNvPr>
          <p:cNvSpPr/>
          <p:nvPr/>
        </p:nvSpPr>
        <p:spPr>
          <a:xfrm>
            <a:off x="-53788" y="-85352"/>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FD36834F-31D4-4F18-C4EA-76CB84BA5693}"/>
              </a:ext>
            </a:extLst>
          </p:cNvPr>
          <p:cNvSpPr/>
          <p:nvPr/>
        </p:nvSpPr>
        <p:spPr>
          <a:xfrm>
            <a:off x="326886" y="67933"/>
            <a:ext cx="845135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mn-ea"/>
                <a:cs typeface="+mn-cs"/>
              </a:rPr>
              <a:t>EXAMPLE OF DATA DELIVERED IN RESPONSE TO REQUEST FOR DOMAIN NAME REGISTRANT INFORMATION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6F3749F5-1552-0C61-9D9B-97A880AB7E92}"/>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6A8666BA-7ED3-90F1-521F-3C8334577413}"/>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66CE9D83-506A-A82F-BAAE-352DE94C4D35}"/>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5936B616-A8F3-D877-ECD0-97C365718A33}"/>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1A6EC2F0-826C-6D3E-B3CF-6897AF70E3EB}"/>
              </a:ext>
            </a:extLst>
          </p:cNvPr>
          <p:cNvSpPr/>
          <p:nvPr/>
        </p:nvSpPr>
        <p:spPr>
          <a:xfrm>
            <a:off x="548640" y="2660904"/>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E771D0ED-0362-01CF-2957-E0BD7C1A7374}"/>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5FD78DE4-5EF5-19BC-9CCD-AA34D45C66F5}"/>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0DB5E986-8D75-E17D-C398-C4D6E5C3D0A2}"/>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0DF49FE8-5FA0-F858-159E-3B8D89EDB4E9}"/>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E0FCF007-BC5E-A7B0-D8E5-B9E78619B1D6}"/>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28B63AF2-06F8-9C1E-E3A5-2634A66ABD09}"/>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9899D3F9-F73F-0F3A-8DD9-8CB109BA13ED}"/>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7C9D7A54-6A16-69E5-536C-2CC2726ACECE}"/>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6B241780-DF01-371C-0CAB-F23AAD884369}"/>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The image displays a form with fields for personal and contact information, including name, street, city, country, state, phone, fax, and email, along with a note about Enom as a reseller of an API in Germany.&#10;&#10;AI-generated content may be incorrect.">
            <a:extLst>
              <a:ext uri="{FF2B5EF4-FFF2-40B4-BE49-F238E27FC236}">
                <a16:creationId xmlns:a16="http://schemas.microsoft.com/office/drawing/2014/main" id="{51465E27-F989-9111-6B9E-27AA70C84CB1}"/>
              </a:ext>
            </a:extLst>
          </p:cNvPr>
          <p:cNvPicPr>
            <a:picLocks noChangeAspect="1"/>
          </p:cNvPicPr>
          <p:nvPr/>
        </p:nvPicPr>
        <p:blipFill>
          <a:blip r:embed="rId3"/>
          <a:stretch>
            <a:fillRect/>
          </a:stretch>
        </p:blipFill>
        <p:spPr>
          <a:xfrm>
            <a:off x="326886" y="881126"/>
            <a:ext cx="8490228" cy="4141216"/>
          </a:xfrm>
          <a:prstGeom prst="rect">
            <a:avLst/>
          </a:prstGeom>
        </p:spPr>
      </p:pic>
      <p:sp>
        <p:nvSpPr>
          <p:cNvPr id="9" name="Shape 17">
            <a:extLst>
              <a:ext uri="{FF2B5EF4-FFF2-40B4-BE49-F238E27FC236}">
                <a16:creationId xmlns:a16="http://schemas.microsoft.com/office/drawing/2014/main" id="{5A0BB189-6EFA-E595-4796-6ADD7376F37A}"/>
              </a:ext>
            </a:extLst>
          </p:cNvPr>
          <p:cNvSpPr/>
          <p:nvPr/>
        </p:nvSpPr>
        <p:spPr>
          <a:xfrm flipV="1">
            <a:off x="343104" y="723698"/>
            <a:ext cx="8484768" cy="64007"/>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071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F28D0D9E-1A83-D48B-6CA0-5D5143C8388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2305652-8237-2247-FB89-EBA5F3FE5CAF}"/>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9EE74B4F-D485-5019-7BE5-83232C22EC91}"/>
              </a:ext>
            </a:extLst>
          </p:cNvPr>
          <p:cNvSpPr/>
          <p:nvPr/>
        </p:nvSpPr>
        <p:spPr>
          <a:xfrm>
            <a:off x="360300" y="139434"/>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br>
            <a:endParaRPr kumimoji="0" lang="en-US" sz="2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5" name="Text 3">
            <a:extLst>
              <a:ext uri="{FF2B5EF4-FFF2-40B4-BE49-F238E27FC236}">
                <a16:creationId xmlns:a16="http://schemas.microsoft.com/office/drawing/2014/main" id="{095C1F48-02F7-8C0B-A62F-F756D8F43D83}"/>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44332593-9B08-1B9C-42EA-D69FBF5568CB}"/>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0BC2BD46-C286-976D-BD8E-99720E4B5D6E}"/>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C6B22CDE-6299-CA28-F25F-28D727FA1B02}"/>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8D0953D6-FF5B-AF45-C371-367AF3C86F05}"/>
              </a:ext>
            </a:extLst>
          </p:cNvPr>
          <p:cNvSpPr/>
          <p:nvPr/>
        </p:nvSpPr>
        <p:spPr>
          <a:xfrm>
            <a:off x="326886" y="1617804"/>
            <a:ext cx="7671861" cy="18059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Arial Black" panose="020B0A040201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a:endParaRPr lang="en-US"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lvl="0"/>
            <a:endPar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b="0"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Requir</a:t>
            </a: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[e] the registrars to carry out strict identification of the registrants’ </a:t>
            </a:r>
            <a:b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identity . . . </a:t>
            </a:r>
            <a:r>
              <a:rPr lang="en-US" dirty="0">
                <a:solidFill>
                  <a:prstClr val="white"/>
                </a:solidFill>
                <a:latin typeface="Calibri" panose="020F0502020204030204" pitchFamily="34" charset="0"/>
                <a:ea typeface="Calibri" panose="020F0502020204030204" pitchFamily="34" charset="0"/>
                <a:cs typeface="Calibri" panose="020F0502020204030204" pitchFamily="34" charset="0"/>
              </a:rPr>
              <a:t>in order to enter correct and accurate registration (WHOIS) data.”</a:t>
            </a:r>
          </a:p>
          <a:p>
            <a:pPr lvl="0"/>
            <a:r>
              <a:rPr lang="en-US" dirty="0">
                <a:solidFill>
                  <a:prstClr val="white"/>
                </a:solidFill>
                <a:latin typeface="Calibri" panose="020F0502020204030204" pitchFamily="34" charset="0"/>
                <a:ea typeface="Calibri" panose="020F0502020204030204" pitchFamily="34" charset="0"/>
                <a:cs typeface="Calibri" panose="020F0502020204030204" pitchFamily="34" charset="0"/>
              </a:rPr>
              <a:t>“Prevention is better than cure’ applies here too.”</a:t>
            </a:r>
            <a: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t> </a:t>
            </a:r>
            <a:br>
              <a:rPr lang="en-US" sz="2400" dirty="0">
                <a:solidFill>
                  <a:prstClr val="white"/>
                </a:solidFill>
                <a:latin typeface="Calibri" panose="020F0502020204030204" pitchFamily="34" charset="0"/>
                <a:ea typeface="Calibri" panose="020F0502020204030204" pitchFamily="34" charset="0"/>
                <a:cs typeface="Calibri" panose="020F0502020204030204" pitchFamily="34" charset="0"/>
              </a:rPr>
            </a:b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European Commission Study on evaluation of practices for combating speculative and abusive domain name registrations August 2020 available at: </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https://digital-strategy.ec.europa.eu/en/library</a:t>
            </a:r>
            <a:r>
              <a:rPr lang="en-US" sz="12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study-evaluation-practices-combating-speculative-and-abusive-eu-domain-name-registrations</a:t>
            </a:r>
            <a:endPar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lvl="0"/>
            <a:endParaRPr lang="en-US" sz="12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lvl="0"/>
            <a:r>
              <a:rPr lang="en-US" dirty="0">
                <a:solidFill>
                  <a:prstClr val="white"/>
                </a:solidFill>
                <a:latin typeface="Calibri" panose="020F0502020204030204" pitchFamily="34" charset="0"/>
                <a:ea typeface="Calibri" panose="020F0502020204030204" pitchFamily="34" charset="0"/>
                <a:cs typeface="Calibri" panose="020F0502020204030204" pitchFamily="34" charset="0"/>
              </a:rPr>
              <a:t>“Verification of data used for initial registration is an essential component of the attempt to provide accurate registration information for uses beyond the operation of the DNS. . . While verification and authentication of registrants is a topic of concern to ICANN, governments and policy makers have recently been looking outside the boundaries of ICANN to have an influence on the security of the registration ecosystem.” </a:t>
            </a:r>
            <a:r>
              <a:rPr lang="en-US" sz="1200" dirty="0">
                <a:solidFill>
                  <a:srgbClr val="00B0F0"/>
                </a:solidFill>
                <a:latin typeface="Calibri" panose="020F0502020204030204" pitchFamily="34" charset="0"/>
                <a:ea typeface="Calibri" panose="020F0502020204030204" pitchFamily="34" charset="0"/>
                <a:cs typeface="Calibri" panose="020F0502020204030204" pitchFamily="34" charset="0"/>
              </a:rPr>
              <a:t>ENISA study on DNS Identity May 2023 available at: https://www.enisa.europa.eu/sites/default/files/publications/DNS%20Identity.pdf</a:t>
            </a:r>
          </a:p>
          <a:p>
            <a:pPr lvl="0"/>
            <a:endParaRPr kumimoji="0" lang="en-US" sz="1200" b="0"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endParaRPr>
          </a:p>
          <a:p>
            <a:pPr lvl="0"/>
            <a:endPar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05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 11">
            <a:extLst>
              <a:ext uri="{FF2B5EF4-FFF2-40B4-BE49-F238E27FC236}">
                <a16:creationId xmlns:a16="http://schemas.microsoft.com/office/drawing/2014/main" id="{4B35CFE9-CDAF-6C49-19CA-35B091842B43}"/>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D340A164-0F49-59EA-5513-CE528DF74570}"/>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732C48A2-C8CE-FAC1-7807-F76E3568114A}"/>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6062D3D7-B9E8-C44B-3CC7-96F67F6EFB77}"/>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B3EF2E27-D2BA-9554-4567-B8EF838AD672}"/>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D35EB2C5-8B14-74B7-A613-94D6718985DA}"/>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C4196A01-1F3E-B140-20BD-4B118434FD5B}"/>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E1109B1F-9BB1-EAB1-3A81-23B7A4282F53}"/>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C90F1E7B-9422-0011-E038-9DCA7760A67E}"/>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17">
            <a:extLst>
              <a:ext uri="{FF2B5EF4-FFF2-40B4-BE49-F238E27FC236}">
                <a16:creationId xmlns:a16="http://schemas.microsoft.com/office/drawing/2014/main" id="{28F8F64E-AF2A-4399-E18C-D1660414CF18}"/>
              </a:ext>
            </a:extLst>
          </p:cNvPr>
          <p:cNvSpPr/>
          <p:nvPr/>
        </p:nvSpPr>
        <p:spPr>
          <a:xfrm flipV="1">
            <a:off x="360299" y="663513"/>
            <a:ext cx="5228787"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A877AB3-3EA2-9E8D-C573-2FA398475E47}"/>
              </a:ext>
            </a:extLst>
          </p:cNvPr>
          <p:cNvSpPr txBox="1"/>
          <p:nvPr/>
        </p:nvSpPr>
        <p:spPr>
          <a:xfrm>
            <a:off x="272285" y="120169"/>
            <a:ext cx="5473278" cy="461665"/>
          </a:xfrm>
          <a:prstGeom prst="rect">
            <a:avLst/>
          </a:prstGeom>
          <a:noFill/>
        </p:spPr>
        <p:txBody>
          <a:bodyPr wrap="square" rtlCol="0">
            <a:spAutoFit/>
          </a:bodyPr>
          <a:lstStyle/>
          <a:p>
            <a:r>
              <a:rPr lang="en-US" sz="2400" dirty="0">
                <a:solidFill>
                  <a:schemeClr val="bg1"/>
                </a:solidFill>
                <a:latin typeface="Arial Black" panose="020B0A04020102020204" pitchFamily="34" charset="0"/>
              </a:rPr>
              <a:t>IMPORTANCE OF WHOIS DATA</a:t>
            </a:r>
          </a:p>
        </p:txBody>
      </p:sp>
      <p:pic>
        <p:nvPicPr>
          <p:cNvPr id="9" name="Picture 8" descr="File:ENISA logo.png - Wikimedia Commons">
            <a:extLst>
              <a:ext uri="{FF2B5EF4-FFF2-40B4-BE49-F238E27FC236}">
                <a16:creationId xmlns:a16="http://schemas.microsoft.com/office/drawing/2014/main" id="{74BFC995-13AE-0329-ADFB-B8EE8DED8F0F}"/>
              </a:ext>
            </a:extLst>
          </p:cNvPr>
          <p:cNvPicPr>
            <a:picLocks noChangeAspect="1"/>
          </p:cNvPicPr>
          <p:nvPr/>
        </p:nvPicPr>
        <p:blipFill>
          <a:blip r:embed="rId4"/>
          <a:stretch>
            <a:fillRect/>
          </a:stretch>
        </p:blipFill>
        <p:spPr>
          <a:xfrm>
            <a:off x="6171005" y="4039643"/>
            <a:ext cx="1556870" cy="1064333"/>
          </a:xfrm>
          <a:prstGeom prst="rect">
            <a:avLst/>
          </a:prstGeom>
        </p:spPr>
      </p:pic>
      <p:pic>
        <p:nvPicPr>
          <p:cNvPr id="16" name="Picture 15" descr="File:European Commission.svg - Wikimedia Commons">
            <a:extLst>
              <a:ext uri="{FF2B5EF4-FFF2-40B4-BE49-F238E27FC236}">
                <a16:creationId xmlns:a16="http://schemas.microsoft.com/office/drawing/2014/main" id="{AFE7893F-1D54-8A68-A0D9-75891BA853B8}"/>
              </a:ext>
            </a:extLst>
          </p:cNvPr>
          <p:cNvPicPr>
            <a:picLocks noChangeAspect="1"/>
          </p:cNvPicPr>
          <p:nvPr/>
        </p:nvPicPr>
        <p:blipFill>
          <a:blip r:embed="rId5"/>
          <a:stretch>
            <a:fillRect/>
          </a:stretch>
        </p:blipFill>
        <p:spPr>
          <a:xfrm>
            <a:off x="7315200" y="160523"/>
            <a:ext cx="1612785" cy="1104174"/>
          </a:xfrm>
          <a:prstGeom prst="rect">
            <a:avLst/>
          </a:prstGeom>
        </p:spPr>
      </p:pic>
    </p:spTree>
    <p:extLst>
      <p:ext uri="{BB962C8B-B14F-4D97-AF65-F5344CB8AC3E}">
        <p14:creationId xmlns:p14="http://schemas.microsoft.com/office/powerpoint/2010/main" val="1249494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C3D2A6A3-2088-23EE-5B4B-26B52ADEE6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C39CBF6-DE7E-291C-19B8-87130E5EDD1A}"/>
              </a:ext>
            </a:extLst>
          </p:cNvPr>
          <p:cNvSpPr/>
          <p:nvPr/>
        </p:nvSpPr>
        <p:spPr>
          <a:xfrm>
            <a:off x="0" y="-50609"/>
            <a:ext cx="9144000" cy="64008"/>
          </a:xfrm>
          <a:prstGeom prst="rect">
            <a:avLst/>
          </a:prstGeom>
          <a:solidFill>
            <a:srgbClr val="FF000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E90144C8-46A9-8584-0A00-64D2C9E89FA4}"/>
              </a:ext>
            </a:extLst>
          </p:cNvPr>
          <p:cNvSpPr/>
          <p:nvPr/>
        </p:nvSpPr>
        <p:spPr>
          <a:xfrm>
            <a:off x="434340" y="376858"/>
            <a:ext cx="82296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br>
            <a:endParaRPr kumimoji="0" lang="en-US" sz="2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5" name="Text 3">
            <a:extLst>
              <a:ext uri="{FF2B5EF4-FFF2-40B4-BE49-F238E27FC236}">
                <a16:creationId xmlns:a16="http://schemas.microsoft.com/office/drawing/2014/main" id="{AE437423-FEFA-35E2-D21F-ED5DA0B303F5}"/>
              </a:ext>
            </a:extLst>
          </p:cNvPr>
          <p:cNvSpPr/>
          <p:nvPr/>
        </p:nvSpPr>
        <p:spPr>
          <a:xfrm>
            <a:off x="411480" y="1051560"/>
            <a:ext cx="374777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D7F4743C-85CB-9FC2-0E2F-D00F0BAE1940}"/>
              </a:ext>
            </a:extLst>
          </p:cNvPr>
          <p:cNvSpPr/>
          <p:nvPr/>
        </p:nvSpPr>
        <p:spPr>
          <a:xfrm>
            <a:off x="548640" y="1572768"/>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52666458-26A4-9A72-DF41-8D6579FE3439}"/>
              </a:ext>
            </a:extLst>
          </p:cNvPr>
          <p:cNvSpPr/>
          <p:nvPr/>
        </p:nvSpPr>
        <p:spPr>
          <a:xfrm>
            <a:off x="548640" y="1856232"/>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4FFB3F04-0911-6C03-DDD0-B8F5567902D2}"/>
              </a:ext>
            </a:extLst>
          </p:cNvPr>
          <p:cNvSpPr/>
          <p:nvPr/>
        </p:nvSpPr>
        <p:spPr>
          <a:xfrm>
            <a:off x="548640" y="2377440"/>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FC283960-B3F3-86C6-C965-9573FEA5A5E5}"/>
              </a:ext>
            </a:extLst>
          </p:cNvPr>
          <p:cNvSpPr/>
          <p:nvPr/>
        </p:nvSpPr>
        <p:spPr>
          <a:xfrm>
            <a:off x="411480" y="391786"/>
            <a:ext cx="7671861" cy="18059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Arial Black" panose="020B0A040201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solidFill>
                <a:schemeClr val="bg1"/>
              </a:solidFill>
              <a:latin typeface="Arial Black" panose="020B0A040201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Black" panose="020B0A04020102020204" pitchFamily="34" charset="0"/>
                <a:ea typeface="Calibri" panose="020F0502020204030204" pitchFamily="34" charset="0"/>
                <a:cs typeface="Calibri" panose="020F0502020204030204" pitchFamily="34" charset="0"/>
              </a:rPr>
              <a:t>ICANN’S RDRS NOT </a:t>
            </a:r>
            <a:r>
              <a:rPr lang="en-US" sz="2400" dirty="0">
                <a:solidFill>
                  <a:schemeClr val="bg1"/>
                </a:solidFill>
                <a:latin typeface="Arial Black" panose="020B0A04020102020204" pitchFamily="34" charset="0"/>
                <a:ea typeface="Calibri" panose="020F0502020204030204" pitchFamily="34" charset="0"/>
                <a:cs typeface="Calibri" panose="020F0502020204030204" pitchFamily="34" charset="0"/>
              </a:rPr>
              <a:t>VERY </a:t>
            </a:r>
            <a:r>
              <a:rPr kumimoji="0" lang="en-US" sz="2400" b="0" i="0" u="none" strike="noStrike" kern="1200" cap="none" spc="0" normalizeH="0" baseline="0" noProof="0" dirty="0">
                <a:ln>
                  <a:noFill/>
                </a:ln>
                <a:solidFill>
                  <a:schemeClr val="bg1"/>
                </a:solidFill>
                <a:effectLst/>
                <a:uLnTx/>
                <a:uFillTx/>
                <a:latin typeface="Arial Black" panose="020B0A04020102020204" pitchFamily="34" charset="0"/>
                <a:ea typeface="Calibri" panose="020F0502020204030204" pitchFamily="34" charset="0"/>
                <a:cs typeface="Calibri" panose="020F0502020204030204" pitchFamily="34" charset="0"/>
              </a:rPr>
              <a:t>HELPFUL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Calibri" panose="020F0502020204030204" pitchFamily="34" charset="0"/>
                <a:ea typeface="Calibri" panose="020F0502020204030204" pitchFamily="34" charset="0"/>
                <a:cs typeface="Calibri" panose="020F0502020204030204" pitchFamily="34" charset="0"/>
              </a:rPr>
              <a:t>Participation is voluntary and currently participating registrars represent only </a:t>
            </a: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46%</a:t>
            </a:r>
            <a:r>
              <a:rPr lang="en-US" sz="2000" dirty="0">
                <a:solidFill>
                  <a:prstClr val="white"/>
                </a:solidFill>
                <a:latin typeface="Calibri" panose="020F0502020204030204" pitchFamily="34" charset="0"/>
                <a:ea typeface="Calibri" panose="020F0502020204030204" pitchFamily="34" charset="0"/>
                <a:cs typeface="Calibri" panose="020F0502020204030204" pitchFamily="34" charset="0"/>
              </a:rPr>
              <a:t> of gTLD domain registrations.</a:t>
            </a:r>
            <a:br>
              <a:rPr lang="en-US" sz="2000" dirty="0">
                <a:solidFill>
                  <a:prstClr val="white"/>
                </a:solidFill>
                <a:latin typeface="Calibri" panose="020F0502020204030204" pitchFamily="34" charset="0"/>
                <a:ea typeface="Calibri" panose="020F0502020204030204" pitchFamily="34" charset="0"/>
                <a:cs typeface="Calibri" panose="020F0502020204030204" pitchFamily="34" charset="0"/>
              </a:rPr>
            </a:br>
            <a:endParaRPr lang="en-US" sz="20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61% </a:t>
            </a:r>
            <a:r>
              <a:rPr lang="en-US" sz="2000" dirty="0">
                <a:solidFill>
                  <a:prstClr val="white"/>
                </a:solidFill>
                <a:latin typeface="Calibri" panose="020F0502020204030204" pitchFamily="34" charset="0"/>
                <a:ea typeface="Calibri" panose="020F0502020204030204" pitchFamily="34" charset="0"/>
                <a:cs typeface="Calibri" panose="020F0502020204030204" pitchFamily="34" charset="0"/>
              </a:rPr>
              <a:t>of requests made through RDRS were denied.</a:t>
            </a:r>
            <a:b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1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05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Text 11">
            <a:extLst>
              <a:ext uri="{FF2B5EF4-FFF2-40B4-BE49-F238E27FC236}">
                <a16:creationId xmlns:a16="http://schemas.microsoft.com/office/drawing/2014/main" id="{03A5B85D-7380-D3B8-9F4F-9CB54BAB17D6}"/>
              </a:ext>
            </a:extLst>
          </p:cNvPr>
          <p:cNvSpPr/>
          <p:nvPr/>
        </p:nvSpPr>
        <p:spPr>
          <a:xfrm>
            <a:off x="548640" y="3182112"/>
            <a:ext cx="35661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093A9515-2FF9-E035-76B9-ED4C6EFB3921}"/>
              </a:ext>
            </a:extLst>
          </p:cNvPr>
          <p:cNvSpPr/>
          <p:nvPr/>
        </p:nvSpPr>
        <p:spPr>
          <a:xfrm>
            <a:off x="548640" y="3465576"/>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BA99A32B-06CA-B179-62D2-B4F06059074E}"/>
              </a:ext>
            </a:extLst>
          </p:cNvPr>
          <p:cNvSpPr/>
          <p:nvPr/>
        </p:nvSpPr>
        <p:spPr>
          <a:xfrm>
            <a:off x="548640" y="4270248"/>
            <a:ext cx="35204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236C3075-E51F-B81E-0F60-736E90316048}"/>
              </a:ext>
            </a:extLst>
          </p:cNvPr>
          <p:cNvSpPr/>
          <p:nvPr/>
        </p:nvSpPr>
        <p:spPr>
          <a:xfrm>
            <a:off x="4572000" y="976110"/>
            <a:ext cx="41148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a:extLst>
              <a:ext uri="{FF2B5EF4-FFF2-40B4-BE49-F238E27FC236}">
                <a16:creationId xmlns:a16="http://schemas.microsoft.com/office/drawing/2014/main" id="{6D4080BC-CFF1-584E-EA1A-B88AD243E8F4}"/>
              </a:ext>
            </a:extLst>
          </p:cNvPr>
          <p:cNvSpPr/>
          <p:nvPr/>
        </p:nvSpPr>
        <p:spPr>
          <a:xfrm>
            <a:off x="5394960" y="1750416"/>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9">
            <a:extLst>
              <a:ext uri="{FF2B5EF4-FFF2-40B4-BE49-F238E27FC236}">
                <a16:creationId xmlns:a16="http://schemas.microsoft.com/office/drawing/2014/main" id="{139EB259-6132-DBAD-BACA-9542BA13393F}"/>
              </a:ext>
            </a:extLst>
          </p:cNvPr>
          <p:cNvSpPr/>
          <p:nvPr/>
        </p:nvSpPr>
        <p:spPr>
          <a:xfrm>
            <a:off x="4640580" y="2396021"/>
            <a:ext cx="40233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1">
            <a:extLst>
              <a:ext uri="{FF2B5EF4-FFF2-40B4-BE49-F238E27FC236}">
                <a16:creationId xmlns:a16="http://schemas.microsoft.com/office/drawing/2014/main" id="{2DBAA252-731B-58AC-6504-AAA9E7E2D4E8}"/>
              </a:ext>
            </a:extLst>
          </p:cNvPr>
          <p:cNvSpPr/>
          <p:nvPr/>
        </p:nvSpPr>
        <p:spPr>
          <a:xfrm>
            <a:off x="5257800" y="2907792"/>
            <a:ext cx="3383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4">
            <a:extLst>
              <a:ext uri="{FF2B5EF4-FFF2-40B4-BE49-F238E27FC236}">
                <a16:creationId xmlns:a16="http://schemas.microsoft.com/office/drawing/2014/main" id="{1FDDB1E9-A1B5-C4EA-96E1-86C3D6014B31}"/>
              </a:ext>
            </a:extLst>
          </p:cNvPr>
          <p:cNvSpPr/>
          <p:nvPr/>
        </p:nvSpPr>
        <p:spPr>
          <a:xfrm>
            <a:off x="5433834" y="3348318"/>
            <a:ext cx="3383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5">
            <a:extLst>
              <a:ext uri="{FF2B5EF4-FFF2-40B4-BE49-F238E27FC236}">
                <a16:creationId xmlns:a16="http://schemas.microsoft.com/office/drawing/2014/main" id="{817A6967-6572-A274-2EA0-F41D2C243A42}"/>
              </a:ext>
            </a:extLst>
          </p:cNvPr>
          <p:cNvSpPr/>
          <p:nvPr/>
        </p:nvSpPr>
        <p:spPr>
          <a:xfrm>
            <a:off x="4572000" y="3877056"/>
            <a:ext cx="40233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17">
            <a:extLst>
              <a:ext uri="{FF2B5EF4-FFF2-40B4-BE49-F238E27FC236}">
                <a16:creationId xmlns:a16="http://schemas.microsoft.com/office/drawing/2014/main" id="{E1C252F9-205F-9784-AA47-A6BD23D7EA68}"/>
              </a:ext>
            </a:extLst>
          </p:cNvPr>
          <p:cNvSpPr/>
          <p:nvPr/>
        </p:nvSpPr>
        <p:spPr>
          <a:xfrm flipV="1">
            <a:off x="233164" y="672084"/>
            <a:ext cx="7508999"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Picture 15" descr="RDRS Pilot Summary Report Year 2 (February 2026).&#10;&#10;AI-generated content may be incorrect.">
            <a:extLst>
              <a:ext uri="{FF2B5EF4-FFF2-40B4-BE49-F238E27FC236}">
                <a16:creationId xmlns:a16="http://schemas.microsoft.com/office/drawing/2014/main" id="{1226FEBC-639D-5C95-6314-D0F70C083973}"/>
              </a:ext>
            </a:extLst>
          </p:cNvPr>
          <p:cNvPicPr>
            <a:picLocks noChangeAspect="1"/>
          </p:cNvPicPr>
          <p:nvPr/>
        </p:nvPicPr>
        <p:blipFill>
          <a:blip r:embed="rId3"/>
          <a:srcRect l="42215" t="19193" r="23204" b="8954"/>
          <a:stretch>
            <a:fillRect/>
          </a:stretch>
        </p:blipFill>
        <p:spPr>
          <a:xfrm>
            <a:off x="5779791" y="1376488"/>
            <a:ext cx="2884150" cy="3621423"/>
          </a:xfrm>
          <a:prstGeom prst="rect">
            <a:avLst/>
          </a:prstGeom>
        </p:spPr>
      </p:pic>
    </p:spTree>
    <p:extLst>
      <p:ext uri="{BB962C8B-B14F-4D97-AF65-F5344CB8AC3E}">
        <p14:creationId xmlns:p14="http://schemas.microsoft.com/office/powerpoint/2010/main" val="442930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4D39B78D-4D55-4382-CC92-DA98CCFE518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C5D47B-8B54-6E61-FF6E-5F259B2FA84B}"/>
              </a:ext>
            </a:extLst>
          </p:cNvPr>
          <p:cNvSpPr/>
          <p:nvPr/>
        </p:nvSpPr>
        <p:spPr>
          <a:xfrm>
            <a:off x="0" y="0"/>
            <a:ext cx="9144000" cy="64008"/>
          </a:xfrm>
          <a:prstGeom prst="rect">
            <a:avLst/>
          </a:prstGeom>
          <a:solidFill>
            <a:srgbClr val="2DC653"/>
          </a:solidFill>
          <a:ln w="12700">
            <a:solidFill>
              <a:srgbClr val="2DC653"/>
            </a:solidFill>
            <a:prstDash val="solid"/>
          </a:ln>
        </p:spPr>
        <p:txBody>
          <a:bodyPr/>
          <a:lstStyle/>
          <a:p>
            <a:endParaRPr lang="en-US"/>
          </a:p>
        </p:txBody>
      </p:sp>
      <p:sp>
        <p:nvSpPr>
          <p:cNvPr id="3" name="Text 1">
            <a:extLst>
              <a:ext uri="{FF2B5EF4-FFF2-40B4-BE49-F238E27FC236}">
                <a16:creationId xmlns:a16="http://schemas.microsoft.com/office/drawing/2014/main" id="{E1E7535F-ED0D-7D29-47D6-9E6071BBA1E3}"/>
              </a:ext>
            </a:extLst>
          </p:cNvPr>
          <p:cNvSpPr/>
          <p:nvPr/>
        </p:nvSpPr>
        <p:spPr>
          <a:xfrm>
            <a:off x="415295" y="791970"/>
            <a:ext cx="8229600" cy="713232"/>
          </a:xfrm>
          <a:prstGeom prst="rect">
            <a:avLst/>
          </a:prstGeom>
          <a:noFill/>
          <a:ln/>
        </p:spPr>
        <p:txBody>
          <a:bodyPr wrap="square" lIns="0" tIns="0" rIns="0" bIns="0" rtlCol="0" anchor="ctr"/>
          <a:lstStyle/>
          <a:p>
            <a:pPr marL="0" indent="0">
              <a:buNone/>
            </a:pPr>
            <a:r>
              <a:rPr lang="en-US" sz="2400" b="1" dirty="0">
                <a:solidFill>
                  <a:srgbClr val="FFFFFF"/>
                </a:solidFill>
                <a:latin typeface="Arial Black" pitchFamily="34" charset="0"/>
              </a:rPr>
              <a:t>PRACTICES LAW ENFORCEMENT TO CONSIDER</a:t>
            </a:r>
          </a:p>
          <a:p>
            <a:pPr marL="0" indent="0">
              <a:buNone/>
            </a:pPr>
            <a:br>
              <a:rPr lang="en-US" b="1" dirty="0">
                <a:solidFill>
                  <a:srgbClr val="00B0F0"/>
                </a:solidFill>
                <a:latin typeface="Arial Black" pitchFamily="34" charset="0"/>
              </a:rPr>
            </a:br>
            <a:endParaRPr lang="en-US" b="1" dirty="0">
              <a:solidFill>
                <a:srgbClr val="00B0F0"/>
              </a:solidFill>
              <a:latin typeface="Arial Black" pitchFamily="34" charset="0"/>
            </a:endParaRPr>
          </a:p>
          <a:p>
            <a:pPr marL="0" indent="0">
              <a:buNone/>
            </a:pPr>
            <a:endParaRPr lang="en-US" sz="2400" b="1" dirty="0">
              <a:solidFill>
                <a:srgbClr val="FFFFFF"/>
              </a:solidFill>
              <a:latin typeface="Arial Black" pitchFamily="34" charset="0"/>
            </a:endParaRPr>
          </a:p>
          <a:p>
            <a:pPr marL="0" indent="0">
              <a:buNone/>
            </a:pPr>
            <a:endParaRPr lang="en-US" sz="2400" dirty="0"/>
          </a:p>
        </p:txBody>
      </p:sp>
      <p:sp>
        <p:nvSpPr>
          <p:cNvPr id="8" name="Text 5">
            <a:extLst>
              <a:ext uri="{FF2B5EF4-FFF2-40B4-BE49-F238E27FC236}">
                <a16:creationId xmlns:a16="http://schemas.microsoft.com/office/drawing/2014/main" id="{F5C6CD1A-DCF3-C35C-AEFD-B1C31F78D32B}"/>
              </a:ext>
            </a:extLst>
          </p:cNvPr>
          <p:cNvSpPr/>
          <p:nvPr/>
        </p:nvSpPr>
        <p:spPr>
          <a:xfrm>
            <a:off x="1005840" y="1261872"/>
            <a:ext cx="7680960" cy="274320"/>
          </a:xfrm>
          <a:prstGeom prst="rect">
            <a:avLst/>
          </a:prstGeom>
          <a:noFill/>
          <a:ln/>
        </p:spPr>
        <p:txBody>
          <a:bodyPr wrap="square" lIns="0" tIns="0" rIns="0" bIns="0" rtlCol="0" anchor="ctr"/>
          <a:lstStyle/>
          <a:p>
            <a:pPr marL="0" indent="0">
              <a:buNone/>
            </a:pPr>
            <a:r>
              <a:rPr lang="en-US" sz="1100" dirty="0">
                <a:solidFill>
                  <a:srgbClr val="8ECAE6"/>
                </a:solidFill>
                <a:latin typeface="Calibri" pitchFamily="34" charset="0"/>
                <a:ea typeface="Calibri" pitchFamily="34" charset="-122"/>
                <a:cs typeface="Calibri" pitchFamily="34" charset="-120"/>
              </a:rPr>
              <a:t>.</a:t>
            </a:r>
            <a:endParaRPr lang="en-US" sz="1100" dirty="0"/>
          </a:p>
        </p:txBody>
      </p:sp>
      <p:sp>
        <p:nvSpPr>
          <p:cNvPr id="12" name="Text 8">
            <a:extLst>
              <a:ext uri="{FF2B5EF4-FFF2-40B4-BE49-F238E27FC236}">
                <a16:creationId xmlns:a16="http://schemas.microsoft.com/office/drawing/2014/main" id="{6805226E-83E8-0257-D00B-14892DA7AA20}"/>
              </a:ext>
            </a:extLst>
          </p:cNvPr>
          <p:cNvSpPr/>
          <p:nvPr/>
        </p:nvSpPr>
        <p:spPr>
          <a:xfrm>
            <a:off x="1005840" y="1792224"/>
            <a:ext cx="2560320" cy="292608"/>
          </a:xfrm>
          <a:prstGeom prst="rect">
            <a:avLst/>
          </a:prstGeom>
          <a:noFill/>
          <a:ln/>
        </p:spPr>
        <p:txBody>
          <a:bodyPr wrap="square" lIns="0" tIns="0" rIns="0" bIns="0" rtlCol="0" anchor="ctr"/>
          <a:lstStyle/>
          <a:p>
            <a:pPr marL="0" indent="0">
              <a:buNone/>
            </a:pPr>
            <a:endParaRPr lang="en-US" sz="1300" dirty="0"/>
          </a:p>
        </p:txBody>
      </p:sp>
      <p:sp>
        <p:nvSpPr>
          <p:cNvPr id="13" name="Text 9">
            <a:extLst>
              <a:ext uri="{FF2B5EF4-FFF2-40B4-BE49-F238E27FC236}">
                <a16:creationId xmlns:a16="http://schemas.microsoft.com/office/drawing/2014/main" id="{E10AE976-A2E0-E597-A459-9D59CBFD2B95}"/>
              </a:ext>
            </a:extLst>
          </p:cNvPr>
          <p:cNvSpPr/>
          <p:nvPr/>
        </p:nvSpPr>
        <p:spPr>
          <a:xfrm>
            <a:off x="1005840" y="2066544"/>
            <a:ext cx="7680960" cy="274320"/>
          </a:xfrm>
          <a:prstGeom prst="rect">
            <a:avLst/>
          </a:prstGeom>
          <a:noFill/>
          <a:ln/>
        </p:spPr>
        <p:txBody>
          <a:bodyPr wrap="square" lIns="0" tIns="0" rIns="0" bIns="0" rtlCol="0" anchor="ctr"/>
          <a:lstStyle/>
          <a:p>
            <a:pPr marL="0" indent="0">
              <a:buNone/>
            </a:pPr>
            <a:endParaRPr lang="en-US" sz="1100" dirty="0"/>
          </a:p>
        </p:txBody>
      </p:sp>
      <p:sp>
        <p:nvSpPr>
          <p:cNvPr id="17" name="Text 12">
            <a:extLst>
              <a:ext uri="{FF2B5EF4-FFF2-40B4-BE49-F238E27FC236}">
                <a16:creationId xmlns:a16="http://schemas.microsoft.com/office/drawing/2014/main" id="{CDAD6242-7E04-EAA2-C1AB-D58DFA7FD495}"/>
              </a:ext>
            </a:extLst>
          </p:cNvPr>
          <p:cNvSpPr/>
          <p:nvPr/>
        </p:nvSpPr>
        <p:spPr>
          <a:xfrm>
            <a:off x="1005840" y="2596896"/>
            <a:ext cx="2560320" cy="292608"/>
          </a:xfrm>
          <a:prstGeom prst="rect">
            <a:avLst/>
          </a:prstGeom>
          <a:noFill/>
          <a:ln/>
        </p:spPr>
        <p:txBody>
          <a:bodyPr wrap="square" lIns="0" tIns="0" rIns="0" bIns="0" rtlCol="0" anchor="ctr"/>
          <a:lstStyle/>
          <a:p>
            <a:pPr marL="0" indent="0">
              <a:buNone/>
            </a:pPr>
            <a:endParaRPr lang="en-US" sz="1300" dirty="0"/>
          </a:p>
        </p:txBody>
      </p:sp>
      <p:sp>
        <p:nvSpPr>
          <p:cNvPr id="18" name="Text 13">
            <a:extLst>
              <a:ext uri="{FF2B5EF4-FFF2-40B4-BE49-F238E27FC236}">
                <a16:creationId xmlns:a16="http://schemas.microsoft.com/office/drawing/2014/main" id="{43F08DEB-CFCA-2D83-BD52-3F657DAB43DE}"/>
              </a:ext>
            </a:extLst>
          </p:cNvPr>
          <p:cNvSpPr/>
          <p:nvPr/>
        </p:nvSpPr>
        <p:spPr>
          <a:xfrm>
            <a:off x="566733" y="3382156"/>
            <a:ext cx="7680960" cy="274320"/>
          </a:xfrm>
          <a:prstGeom prst="rect">
            <a:avLst/>
          </a:prstGeom>
          <a:noFill/>
          <a:ln/>
        </p:spPr>
        <p:txBody>
          <a:bodyPr wrap="square" lIns="0" tIns="0" rIns="0" bIns="0" rtlCol="0" anchor="ctr"/>
          <a:lstStyle/>
          <a:p>
            <a:endParaRPr lang="en-US" sz="1700" dirty="0"/>
          </a:p>
        </p:txBody>
      </p:sp>
      <p:sp>
        <p:nvSpPr>
          <p:cNvPr id="22" name="Text 16">
            <a:extLst>
              <a:ext uri="{FF2B5EF4-FFF2-40B4-BE49-F238E27FC236}">
                <a16:creationId xmlns:a16="http://schemas.microsoft.com/office/drawing/2014/main" id="{49CC3368-5CC5-AC05-2639-C69C92AEFFF4}"/>
              </a:ext>
            </a:extLst>
          </p:cNvPr>
          <p:cNvSpPr/>
          <p:nvPr/>
        </p:nvSpPr>
        <p:spPr>
          <a:xfrm>
            <a:off x="1005840" y="3401568"/>
            <a:ext cx="2560320" cy="292608"/>
          </a:xfrm>
          <a:prstGeom prst="rect">
            <a:avLst/>
          </a:prstGeom>
          <a:noFill/>
          <a:ln/>
        </p:spPr>
        <p:txBody>
          <a:bodyPr wrap="square" lIns="0" tIns="0" rIns="0" bIns="0" rtlCol="0" anchor="ctr"/>
          <a:lstStyle/>
          <a:p>
            <a:pPr marL="0" indent="0">
              <a:buNone/>
            </a:pPr>
            <a:endParaRPr lang="en-US" sz="1300" dirty="0"/>
          </a:p>
        </p:txBody>
      </p:sp>
      <p:sp>
        <p:nvSpPr>
          <p:cNvPr id="23" name="Text 17">
            <a:extLst>
              <a:ext uri="{FF2B5EF4-FFF2-40B4-BE49-F238E27FC236}">
                <a16:creationId xmlns:a16="http://schemas.microsoft.com/office/drawing/2014/main" id="{D5FCC86C-553C-938F-7771-E7475BD26589}"/>
              </a:ext>
            </a:extLst>
          </p:cNvPr>
          <p:cNvSpPr/>
          <p:nvPr/>
        </p:nvSpPr>
        <p:spPr>
          <a:xfrm>
            <a:off x="1005840" y="3675888"/>
            <a:ext cx="7680960" cy="274320"/>
          </a:xfrm>
          <a:prstGeom prst="rect">
            <a:avLst/>
          </a:prstGeom>
          <a:noFill/>
          <a:ln/>
        </p:spPr>
        <p:txBody>
          <a:bodyPr wrap="square" lIns="0" tIns="0" rIns="0" bIns="0" rtlCol="0" anchor="ctr"/>
          <a:lstStyle/>
          <a:p>
            <a:pPr marL="0" indent="0">
              <a:buNone/>
            </a:pPr>
            <a:endParaRPr lang="en-US" sz="1100" dirty="0"/>
          </a:p>
        </p:txBody>
      </p:sp>
      <p:sp>
        <p:nvSpPr>
          <p:cNvPr id="5" name="Shape 17">
            <a:extLst>
              <a:ext uri="{FF2B5EF4-FFF2-40B4-BE49-F238E27FC236}">
                <a16:creationId xmlns:a16="http://schemas.microsoft.com/office/drawing/2014/main" id="{57BC3256-18D3-3063-C7A9-31987B4248ED}"/>
              </a:ext>
            </a:extLst>
          </p:cNvPr>
          <p:cNvSpPr/>
          <p:nvPr/>
        </p:nvSpPr>
        <p:spPr>
          <a:xfrm flipV="1">
            <a:off x="415295" y="865110"/>
            <a:ext cx="7975670"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686CE26-FB6E-10EF-CB33-EE7C4D4800F8}"/>
              </a:ext>
            </a:extLst>
          </p:cNvPr>
          <p:cNvSpPr txBox="1"/>
          <p:nvPr/>
        </p:nvSpPr>
        <p:spPr>
          <a:xfrm>
            <a:off x="373389" y="1016151"/>
            <a:ext cx="8609245" cy="4031873"/>
          </a:xfrm>
          <a:prstGeom prst="rect">
            <a:avLst/>
          </a:prstGeom>
          <a:noFill/>
        </p:spPr>
        <p:txBody>
          <a:bodyPr wrap="square">
            <a:spAutoFit/>
          </a:bodyPr>
          <a:lstStyle/>
          <a:p>
            <a:r>
              <a:rPr lang="en-US" sz="2000" dirty="0">
                <a:solidFill>
                  <a:schemeClr val="bg1"/>
                </a:solidFill>
              </a:rPr>
              <a:t>When making a request for domain registrant data directly to a registrar, consider including the following language:</a:t>
            </a:r>
            <a:br>
              <a:rPr lang="en-US" sz="2000" dirty="0">
                <a:solidFill>
                  <a:schemeClr val="bg1"/>
                </a:solidFill>
              </a:rPr>
            </a:br>
            <a:r>
              <a:rPr lang="en-US" sz="2000" i="1" dirty="0">
                <a:solidFill>
                  <a:srgbClr val="FF0000"/>
                </a:solidFill>
              </a:rPr>
              <a:t>“If this domain registration was made, entered, or recorded by</a:t>
            </a:r>
            <a:r>
              <a:rPr lang="en-US" sz="3600" i="1" dirty="0">
                <a:solidFill>
                  <a:srgbClr val="FF0000"/>
                </a:solidFill>
              </a:rPr>
              <a:t> </a:t>
            </a:r>
            <a:r>
              <a:rPr lang="en-US" sz="2000" i="1" dirty="0">
                <a:solidFill>
                  <a:srgbClr val="FF0000"/>
                </a:solidFill>
              </a:rPr>
              <a:t>or with the assistance of a proxy or privacy service that is affiliated with or a subsidiary of your registrar company or organization, then this request should be responded to with the data and contact information of the customer of the proxy or privacy service.  Supplying just the name and/or contact information of the proxy or privacy service will not be considered a valid response to this request.”</a:t>
            </a:r>
          </a:p>
          <a:p>
            <a:endParaRPr lang="en-US" sz="2000" i="1" dirty="0">
              <a:solidFill>
                <a:srgbClr val="FF0000"/>
              </a:solidFill>
            </a:endParaRPr>
          </a:p>
          <a:p>
            <a:r>
              <a:rPr lang="en-US" sz="2000" dirty="0">
                <a:solidFill>
                  <a:schemeClr val="bg1"/>
                </a:solidFill>
              </a:rPr>
              <a:t>Also consider requesting all the registrar’s business records related to the domain name, including payment information used by the registrant to acquire the domain name.</a:t>
            </a:r>
          </a:p>
        </p:txBody>
      </p:sp>
    </p:spTree>
    <p:extLst>
      <p:ext uri="{BB962C8B-B14F-4D97-AF65-F5344CB8AC3E}">
        <p14:creationId xmlns:p14="http://schemas.microsoft.com/office/powerpoint/2010/main" val="4074280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698742D0-61E2-E79A-66C6-F8F66F75434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6188D2A-2901-D557-72F3-756DCFE3B6AF}"/>
              </a:ext>
            </a:extLst>
          </p:cNvPr>
          <p:cNvSpPr/>
          <p:nvPr/>
        </p:nvSpPr>
        <p:spPr>
          <a:xfrm>
            <a:off x="0" y="0"/>
            <a:ext cx="9144000" cy="64008"/>
          </a:xfrm>
          <a:prstGeom prst="rect">
            <a:avLst/>
          </a:prstGeom>
          <a:solidFill>
            <a:srgbClr val="2DC653"/>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4AEE516-DD7F-F0B2-6EC3-377C3A2C2348}"/>
              </a:ext>
            </a:extLst>
          </p:cNvPr>
          <p:cNvSpPr/>
          <p:nvPr/>
        </p:nvSpPr>
        <p:spPr>
          <a:xfrm>
            <a:off x="415295" y="791970"/>
            <a:ext cx="8229600" cy="7132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PRACTICES LAW ENFORCEMENT TO CONSIDER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1" i="0" u="none" strike="noStrike" kern="1200" cap="none" spc="0" normalizeH="0" baseline="0" noProof="0" dirty="0">
                <a:ln>
                  <a:noFill/>
                </a:ln>
                <a:solidFill>
                  <a:srgbClr val="00B0F0"/>
                </a:solidFill>
                <a:effectLst/>
                <a:uLnTx/>
                <a:uFillTx/>
                <a:latin typeface="Arial Black" pitchFamily="34" charset="0"/>
                <a:ea typeface="+mn-ea"/>
                <a:cs typeface="+mn-cs"/>
              </a:rPr>
            </a:br>
            <a:endParaRPr kumimoji="0" lang="en-US" sz="1800" b="1" i="0" u="none" strike="noStrike" kern="1200" cap="none" spc="0" normalizeH="0" baseline="0" noProof="0" dirty="0">
              <a:ln>
                <a:noFill/>
              </a:ln>
              <a:solidFill>
                <a:srgbClr val="00B0F0"/>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4CE2B5E9-C509-B60C-D4D0-AEE77FB80B8B}"/>
              </a:ext>
            </a:extLst>
          </p:cNvPr>
          <p:cNvSpPr/>
          <p:nvPr/>
        </p:nvSpPr>
        <p:spPr>
          <a:xfrm>
            <a:off x="1005840" y="1261872"/>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91234285-E7A0-667F-2C84-40DC7C7BDAA7}"/>
              </a:ext>
            </a:extLst>
          </p:cNvPr>
          <p:cNvSpPr/>
          <p:nvPr/>
        </p:nvSpPr>
        <p:spPr>
          <a:xfrm>
            <a:off x="1005840" y="1792224"/>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0A99D1CD-19D2-BB70-C2FA-CBC1FE4E12FD}"/>
              </a:ext>
            </a:extLst>
          </p:cNvPr>
          <p:cNvSpPr/>
          <p:nvPr/>
        </p:nvSpPr>
        <p:spPr>
          <a:xfrm>
            <a:off x="1005840" y="2066544"/>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C5C8CD0E-3D0E-5D4D-C542-81A503EFE49A}"/>
              </a:ext>
            </a:extLst>
          </p:cNvPr>
          <p:cNvSpPr/>
          <p:nvPr/>
        </p:nvSpPr>
        <p:spPr>
          <a:xfrm>
            <a:off x="1005840" y="2596896"/>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9BBE38A1-F32B-AD3E-861E-C06B5C8776FE}"/>
              </a:ext>
            </a:extLst>
          </p:cNvPr>
          <p:cNvSpPr/>
          <p:nvPr/>
        </p:nvSpPr>
        <p:spPr>
          <a:xfrm>
            <a:off x="566733" y="3382156"/>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6">
            <a:extLst>
              <a:ext uri="{FF2B5EF4-FFF2-40B4-BE49-F238E27FC236}">
                <a16:creationId xmlns:a16="http://schemas.microsoft.com/office/drawing/2014/main" id="{B92A80E7-F7D2-FB45-D131-E111E8D95235}"/>
              </a:ext>
            </a:extLst>
          </p:cNvPr>
          <p:cNvSpPr/>
          <p:nvPr/>
        </p:nvSpPr>
        <p:spPr>
          <a:xfrm>
            <a:off x="1005840" y="3401568"/>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a:extLst>
              <a:ext uri="{FF2B5EF4-FFF2-40B4-BE49-F238E27FC236}">
                <a16:creationId xmlns:a16="http://schemas.microsoft.com/office/drawing/2014/main" id="{BD8EFE40-29B5-8166-FAF3-9C43C6DC4C73}"/>
              </a:ext>
            </a:extLst>
          </p:cNvPr>
          <p:cNvSpPr/>
          <p:nvPr/>
        </p:nvSpPr>
        <p:spPr>
          <a:xfrm>
            <a:off x="1005840" y="367588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17">
            <a:extLst>
              <a:ext uri="{FF2B5EF4-FFF2-40B4-BE49-F238E27FC236}">
                <a16:creationId xmlns:a16="http://schemas.microsoft.com/office/drawing/2014/main" id="{E812298B-19D1-6871-C137-16EB8B681D1A}"/>
              </a:ext>
            </a:extLst>
          </p:cNvPr>
          <p:cNvSpPr/>
          <p:nvPr/>
        </p:nvSpPr>
        <p:spPr>
          <a:xfrm flipV="1">
            <a:off x="415295" y="865110"/>
            <a:ext cx="7975670"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2ABE85A-6DD4-EFAC-4D99-30D931BDB7E7}"/>
              </a:ext>
            </a:extLst>
          </p:cNvPr>
          <p:cNvSpPr txBox="1"/>
          <p:nvPr/>
        </p:nvSpPr>
        <p:spPr>
          <a:xfrm>
            <a:off x="373389" y="1016151"/>
            <a:ext cx="8609245" cy="2492990"/>
          </a:xfrm>
          <a:prstGeom prst="rect">
            <a:avLst/>
          </a:prstGeom>
          <a:noFill/>
        </p:spPr>
        <p:txBody>
          <a:bodyPr wrap="square">
            <a:spAutoFit/>
          </a:bodyPr>
          <a:lstStyle/>
          <a:p>
            <a:r>
              <a:rPr lang="en-US" sz="2600" dirty="0">
                <a:solidFill>
                  <a:schemeClr val="bg1"/>
                </a:solidFill>
              </a:rPr>
              <a:t>Where a domain name is associated with clearly criminal activity and </a:t>
            </a:r>
            <a:r>
              <a:rPr lang="en-US" sz="2600" dirty="0">
                <a:solidFill>
                  <a:srgbClr val="FF0000"/>
                </a:solidFill>
              </a:rPr>
              <a:t>the registrant of record is a proxy service</a:t>
            </a:r>
            <a:r>
              <a:rPr lang="en-US" sz="2600" dirty="0">
                <a:solidFill>
                  <a:schemeClr val="bg1"/>
                </a:solidFill>
              </a:rPr>
              <a:t>, consider working with prosecutors to bring a criminal complaint against the proxy service for aiding and abetting the criminal activity or acting as a co-conspirator in the criminal activity, due to the proxy service acting as the registrant of the domain name.</a:t>
            </a:r>
            <a:r>
              <a:rPr lang="en-US" sz="2600" dirty="0"/>
              <a:t>.</a:t>
            </a:r>
          </a:p>
        </p:txBody>
      </p:sp>
      <p:pic>
        <p:nvPicPr>
          <p:cNvPr id="9" name="Picture 8">
            <a:extLst>
              <a:ext uri="{FF2B5EF4-FFF2-40B4-BE49-F238E27FC236}">
                <a16:creationId xmlns:a16="http://schemas.microsoft.com/office/drawing/2014/main" id="{03D69B05-5847-91C5-9F35-F0B4BFA08455}"/>
              </a:ext>
            </a:extLst>
          </p:cNvPr>
          <p:cNvPicPr>
            <a:picLocks noChangeAspect="1"/>
          </p:cNvPicPr>
          <p:nvPr/>
        </p:nvPicPr>
        <p:blipFill>
          <a:blip r:embed="rId3"/>
          <a:stretch>
            <a:fillRect/>
          </a:stretch>
        </p:blipFill>
        <p:spPr>
          <a:xfrm>
            <a:off x="3119718" y="3614463"/>
            <a:ext cx="2648828" cy="1480378"/>
          </a:xfrm>
          <a:prstGeom prst="rect">
            <a:avLst/>
          </a:prstGeom>
        </p:spPr>
      </p:pic>
    </p:spTree>
    <p:extLst>
      <p:ext uri="{BB962C8B-B14F-4D97-AF65-F5344CB8AC3E}">
        <p14:creationId xmlns:p14="http://schemas.microsoft.com/office/powerpoint/2010/main" val="168411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D3CC453E-9093-E986-3429-6F40B5EFAF0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3A787C0-DD60-CEC9-9F81-912A67CF7299}"/>
              </a:ext>
            </a:extLst>
          </p:cNvPr>
          <p:cNvSpPr/>
          <p:nvPr/>
        </p:nvSpPr>
        <p:spPr>
          <a:xfrm>
            <a:off x="0" y="0"/>
            <a:ext cx="9144000" cy="64008"/>
          </a:xfrm>
          <a:prstGeom prst="rect">
            <a:avLst/>
          </a:prstGeom>
          <a:solidFill>
            <a:srgbClr val="2DC653"/>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226634EB-E812-78A8-0868-816390B03D68}"/>
              </a:ext>
            </a:extLst>
          </p:cNvPr>
          <p:cNvSpPr/>
          <p:nvPr/>
        </p:nvSpPr>
        <p:spPr>
          <a:xfrm>
            <a:off x="415295" y="791970"/>
            <a:ext cx="8229600" cy="7132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PRACTICES LAW ENFORCEMENT TO CONSIDER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1" i="0" u="none" strike="noStrike" kern="1200" cap="none" spc="0" normalizeH="0" baseline="0" noProof="0" dirty="0">
                <a:ln>
                  <a:noFill/>
                </a:ln>
                <a:solidFill>
                  <a:srgbClr val="00B0F0"/>
                </a:solidFill>
                <a:effectLst/>
                <a:uLnTx/>
                <a:uFillTx/>
                <a:latin typeface="Arial Black" pitchFamily="34" charset="0"/>
                <a:ea typeface="+mn-ea"/>
                <a:cs typeface="+mn-cs"/>
              </a:rPr>
            </a:br>
            <a:endParaRPr kumimoji="0" lang="en-US" sz="1800" b="1" i="0" u="none" strike="noStrike" kern="1200" cap="none" spc="0" normalizeH="0" baseline="0" noProof="0" dirty="0">
              <a:ln>
                <a:noFill/>
              </a:ln>
              <a:solidFill>
                <a:srgbClr val="00B0F0"/>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1FD94CFE-6DDD-EB6E-D95F-76A7AB18C966}"/>
              </a:ext>
            </a:extLst>
          </p:cNvPr>
          <p:cNvSpPr/>
          <p:nvPr/>
        </p:nvSpPr>
        <p:spPr>
          <a:xfrm>
            <a:off x="1005840" y="1261872"/>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2380408D-B4A4-AD6C-1F0F-25B02D2B4AFA}"/>
              </a:ext>
            </a:extLst>
          </p:cNvPr>
          <p:cNvSpPr/>
          <p:nvPr/>
        </p:nvSpPr>
        <p:spPr>
          <a:xfrm>
            <a:off x="1005840" y="1792224"/>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19E8E26C-49AF-59F5-EECA-EC5E4C2F0517}"/>
              </a:ext>
            </a:extLst>
          </p:cNvPr>
          <p:cNvSpPr/>
          <p:nvPr/>
        </p:nvSpPr>
        <p:spPr>
          <a:xfrm>
            <a:off x="1005840" y="2066544"/>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19A3C57A-650A-CC38-1C21-7E442FF4A3D3}"/>
              </a:ext>
            </a:extLst>
          </p:cNvPr>
          <p:cNvSpPr/>
          <p:nvPr/>
        </p:nvSpPr>
        <p:spPr>
          <a:xfrm>
            <a:off x="1005840" y="2596896"/>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B37DC39A-1F01-25D0-D905-43F051DF6D7D}"/>
              </a:ext>
            </a:extLst>
          </p:cNvPr>
          <p:cNvSpPr/>
          <p:nvPr/>
        </p:nvSpPr>
        <p:spPr>
          <a:xfrm>
            <a:off x="566733" y="3382156"/>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6">
            <a:extLst>
              <a:ext uri="{FF2B5EF4-FFF2-40B4-BE49-F238E27FC236}">
                <a16:creationId xmlns:a16="http://schemas.microsoft.com/office/drawing/2014/main" id="{391CD2D3-F078-02CE-0B63-2E26B600D290}"/>
              </a:ext>
            </a:extLst>
          </p:cNvPr>
          <p:cNvSpPr/>
          <p:nvPr/>
        </p:nvSpPr>
        <p:spPr>
          <a:xfrm>
            <a:off x="1005840" y="3401568"/>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a:extLst>
              <a:ext uri="{FF2B5EF4-FFF2-40B4-BE49-F238E27FC236}">
                <a16:creationId xmlns:a16="http://schemas.microsoft.com/office/drawing/2014/main" id="{2045F20D-FEEB-EE31-0F03-39CCB54F008A}"/>
              </a:ext>
            </a:extLst>
          </p:cNvPr>
          <p:cNvSpPr/>
          <p:nvPr/>
        </p:nvSpPr>
        <p:spPr>
          <a:xfrm>
            <a:off x="1005840" y="367588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17">
            <a:extLst>
              <a:ext uri="{FF2B5EF4-FFF2-40B4-BE49-F238E27FC236}">
                <a16:creationId xmlns:a16="http://schemas.microsoft.com/office/drawing/2014/main" id="{0B3A283A-C584-A378-6503-613036F5E4AA}"/>
              </a:ext>
            </a:extLst>
          </p:cNvPr>
          <p:cNvSpPr/>
          <p:nvPr/>
        </p:nvSpPr>
        <p:spPr>
          <a:xfrm flipV="1">
            <a:off x="415295" y="865110"/>
            <a:ext cx="7975670"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2630BC5-06E0-23AE-025F-0EA67A5B15F0}"/>
              </a:ext>
            </a:extLst>
          </p:cNvPr>
          <p:cNvSpPr txBox="1"/>
          <p:nvPr/>
        </p:nvSpPr>
        <p:spPr>
          <a:xfrm>
            <a:off x="373389" y="1016151"/>
            <a:ext cx="8609245" cy="12926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solidFill>
                  <a:schemeClr val="bg1"/>
                </a:solidFill>
                <a:latin typeface="Calibri" panose="020F0502020204030204"/>
              </a:rPr>
              <a:t>Reach out to SIRIUS platform for potential trusted notifier arrangements with registry operators to suspend or lock domain names associated with serious criminal behavior.</a:t>
            </a:r>
            <a:endParaRPr kumimoji="0" lang="en-US" sz="26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4" name="Picture 3" descr="SIRIUS project - Facilitating cross-border access to electronic evidence | Europol">
            <a:extLst>
              <a:ext uri="{FF2B5EF4-FFF2-40B4-BE49-F238E27FC236}">
                <a16:creationId xmlns:a16="http://schemas.microsoft.com/office/drawing/2014/main" id="{617A8B90-775A-27C3-1B36-DB162E65644F}"/>
              </a:ext>
            </a:extLst>
          </p:cNvPr>
          <p:cNvPicPr>
            <a:picLocks noChangeAspect="1"/>
          </p:cNvPicPr>
          <p:nvPr/>
        </p:nvPicPr>
        <p:blipFill>
          <a:blip r:embed="rId3"/>
          <a:stretch>
            <a:fillRect/>
          </a:stretch>
        </p:blipFill>
        <p:spPr>
          <a:xfrm>
            <a:off x="703745" y="2532994"/>
            <a:ext cx="2260864" cy="2260864"/>
          </a:xfrm>
          <a:prstGeom prst="rect">
            <a:avLst/>
          </a:prstGeom>
        </p:spPr>
      </p:pic>
      <p:sp>
        <p:nvSpPr>
          <p:cNvPr id="6" name="TextBox 5">
            <a:extLst>
              <a:ext uri="{FF2B5EF4-FFF2-40B4-BE49-F238E27FC236}">
                <a16:creationId xmlns:a16="http://schemas.microsoft.com/office/drawing/2014/main" id="{74AA5CD7-8C86-E927-A3AD-9CB406E6C3E6}"/>
              </a:ext>
            </a:extLst>
          </p:cNvPr>
          <p:cNvSpPr txBox="1"/>
          <p:nvPr/>
        </p:nvSpPr>
        <p:spPr>
          <a:xfrm>
            <a:off x="3330635" y="2443508"/>
            <a:ext cx="5508239" cy="1200329"/>
          </a:xfrm>
          <a:prstGeom prst="rect">
            <a:avLst/>
          </a:prstGeom>
          <a:noFill/>
        </p:spPr>
        <p:txBody>
          <a:bodyPr wrap="none" rtlCol="0">
            <a:spAutoFit/>
          </a:bodyPr>
          <a:lstStyle/>
          <a:p>
            <a:r>
              <a:rPr lang="en-US" dirty="0">
                <a:solidFill>
                  <a:schemeClr val="bg1"/>
                </a:solidFill>
              </a:rPr>
              <a:t>Identity Digital has a trusted notifier arrangement and</a:t>
            </a:r>
            <a:br>
              <a:rPr lang="en-US" dirty="0">
                <a:solidFill>
                  <a:schemeClr val="bg1"/>
                </a:solidFill>
              </a:rPr>
            </a:br>
            <a:r>
              <a:rPr lang="en-US" dirty="0">
                <a:solidFill>
                  <a:schemeClr val="bg1"/>
                </a:solidFill>
              </a:rPr>
              <a:t>is the operator for over 460 Top Level Domains.  Europol </a:t>
            </a:r>
            <a:br>
              <a:rPr lang="en-US" dirty="0">
                <a:solidFill>
                  <a:schemeClr val="bg1"/>
                </a:solidFill>
              </a:rPr>
            </a:br>
            <a:r>
              <a:rPr lang="en-US" dirty="0">
                <a:solidFill>
                  <a:schemeClr val="bg1"/>
                </a:solidFill>
              </a:rPr>
              <a:t>and SIRIUS are working with other registry operators to</a:t>
            </a:r>
            <a:br>
              <a:rPr lang="en-US" dirty="0">
                <a:solidFill>
                  <a:schemeClr val="bg1"/>
                </a:solidFill>
              </a:rPr>
            </a:br>
            <a:r>
              <a:rPr lang="en-US" dirty="0">
                <a:solidFill>
                  <a:schemeClr val="bg1"/>
                </a:solidFill>
              </a:rPr>
              <a:t>establish more trusted notifier arrangements.</a:t>
            </a:r>
          </a:p>
        </p:txBody>
      </p:sp>
      <p:pic>
        <p:nvPicPr>
          <p:cNvPr id="9" name="Picture 8" descr="Newsroom | Donuts Inc. and Afilias, Inc. Rebrand to Identity ...">
            <a:extLst>
              <a:ext uri="{FF2B5EF4-FFF2-40B4-BE49-F238E27FC236}">
                <a16:creationId xmlns:a16="http://schemas.microsoft.com/office/drawing/2014/main" id="{0FB05E42-AC64-2A79-55BA-601A94AB3AA4}"/>
              </a:ext>
            </a:extLst>
          </p:cNvPr>
          <p:cNvPicPr>
            <a:picLocks noChangeAspect="1"/>
          </p:cNvPicPr>
          <p:nvPr/>
        </p:nvPicPr>
        <p:blipFill>
          <a:blip r:embed="rId4"/>
          <a:stretch>
            <a:fillRect/>
          </a:stretch>
        </p:blipFill>
        <p:spPr>
          <a:xfrm>
            <a:off x="4952752" y="3754863"/>
            <a:ext cx="1977852" cy="1261733"/>
          </a:xfrm>
          <a:prstGeom prst="rect">
            <a:avLst/>
          </a:prstGeom>
        </p:spPr>
      </p:pic>
    </p:spTree>
    <p:extLst>
      <p:ext uri="{BB962C8B-B14F-4D97-AF65-F5344CB8AC3E}">
        <p14:creationId xmlns:p14="http://schemas.microsoft.com/office/powerpoint/2010/main" val="4229906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4CB3EE69-8169-5467-756C-D7346231C53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3BDB006-1138-AA0E-4664-BE0CCBC513B7}"/>
              </a:ext>
            </a:extLst>
          </p:cNvPr>
          <p:cNvSpPr/>
          <p:nvPr/>
        </p:nvSpPr>
        <p:spPr>
          <a:xfrm>
            <a:off x="0" y="0"/>
            <a:ext cx="9144000"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180CF19B-5E1B-4F6F-E163-3A7C6E49BBAC}"/>
              </a:ext>
            </a:extLst>
          </p:cNvPr>
          <p:cNvSpPr/>
          <p:nvPr/>
        </p:nvSpPr>
        <p:spPr>
          <a:xfrm>
            <a:off x="165593" y="301937"/>
            <a:ext cx="8688756"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PROACTIVE MEASURES DNS SERVICE PROVIDERS CAN TAKE TO REDUCE CYBERCRIME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a:extLst>
              <a:ext uri="{FF2B5EF4-FFF2-40B4-BE49-F238E27FC236}">
                <a16:creationId xmlns:a16="http://schemas.microsoft.com/office/drawing/2014/main" id="{F301E923-CFE8-E97C-F03C-1F1F1AC43736}"/>
              </a:ext>
            </a:extLst>
          </p:cNvPr>
          <p:cNvSpPr/>
          <p:nvPr/>
        </p:nvSpPr>
        <p:spPr>
          <a:xfrm>
            <a:off x="36576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70E55367-6ACD-7431-8ED0-75F4E6D6832A}"/>
              </a:ext>
            </a:extLst>
          </p:cNvPr>
          <p:cNvSpPr/>
          <p:nvPr/>
        </p:nvSpPr>
        <p:spPr>
          <a:xfrm>
            <a:off x="41148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4511A24D-5360-F67F-5A16-E09C9ED9ABA0}"/>
              </a:ext>
            </a:extLst>
          </p:cNvPr>
          <p:cNvSpPr/>
          <p:nvPr/>
        </p:nvSpPr>
        <p:spPr>
          <a:xfrm>
            <a:off x="329184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DD55808A-EBD6-3F27-BEBE-33D330608A2C}"/>
              </a:ext>
            </a:extLst>
          </p:cNvPr>
          <p:cNvSpPr/>
          <p:nvPr/>
        </p:nvSpPr>
        <p:spPr>
          <a:xfrm>
            <a:off x="333756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05F9D6E8-8B17-268F-5699-F3F762C06624}"/>
              </a:ext>
            </a:extLst>
          </p:cNvPr>
          <p:cNvSpPr/>
          <p:nvPr/>
        </p:nvSpPr>
        <p:spPr>
          <a:xfrm>
            <a:off x="621792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C9ABF7AD-AC87-5088-AB79-CAE7CAE81124}"/>
              </a:ext>
            </a:extLst>
          </p:cNvPr>
          <p:cNvSpPr/>
          <p:nvPr/>
        </p:nvSpPr>
        <p:spPr>
          <a:xfrm>
            <a:off x="626364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0">
            <a:extLst>
              <a:ext uri="{FF2B5EF4-FFF2-40B4-BE49-F238E27FC236}">
                <a16:creationId xmlns:a16="http://schemas.microsoft.com/office/drawing/2014/main" id="{A4E43445-384C-4E2E-C987-D28289FED396}"/>
              </a:ext>
            </a:extLst>
          </p:cNvPr>
          <p:cNvSpPr/>
          <p:nvPr/>
        </p:nvSpPr>
        <p:spPr>
          <a:xfrm>
            <a:off x="165593" y="1029650"/>
            <a:ext cx="8440525" cy="50575"/>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D45BDC8-4A22-2D48-3933-8E434ECC4852}"/>
              </a:ext>
            </a:extLst>
          </p:cNvPr>
          <p:cNvSpPr txBox="1"/>
          <p:nvPr/>
        </p:nvSpPr>
        <p:spPr>
          <a:xfrm>
            <a:off x="165593" y="1269077"/>
            <a:ext cx="9144000" cy="3693319"/>
          </a:xfrm>
          <a:prstGeom prst="rect">
            <a:avLst/>
          </a:prstGeom>
          <a:noFill/>
        </p:spPr>
        <p:txBody>
          <a:bodyPr wrap="square" rtlCol="0">
            <a:spAutoFit/>
          </a:bodyPr>
          <a:lstStyle/>
          <a:p>
            <a:r>
              <a:rPr lang="en-US" dirty="0">
                <a:solidFill>
                  <a:schemeClr val="bg1"/>
                </a:solidFill>
              </a:rPr>
              <a:t>Ensure accuracy of and verify registrant data (WHOIS data).</a:t>
            </a:r>
          </a:p>
          <a:p>
            <a:pPr lvl="1"/>
            <a:r>
              <a:rPr lang="en-US" dirty="0">
                <a:solidFill>
                  <a:schemeClr val="bg1"/>
                </a:solidFill>
              </a:rPr>
              <a:t>Name, email address, physical address, phone number</a:t>
            </a:r>
            <a:br>
              <a:rPr lang="en-US" dirty="0">
                <a:solidFill>
                  <a:schemeClr val="bg1"/>
                </a:solidFill>
              </a:rPr>
            </a:br>
            <a:endParaRPr lang="en-US" dirty="0">
              <a:solidFill>
                <a:schemeClr val="bg1"/>
              </a:solidFill>
            </a:endParaRPr>
          </a:p>
          <a:p>
            <a:r>
              <a:rPr lang="en-US" dirty="0">
                <a:solidFill>
                  <a:schemeClr val="bg1"/>
                </a:solidFill>
              </a:rPr>
              <a:t>Limit or prohibit use of bulk registrations of domain names. </a:t>
            </a:r>
          </a:p>
          <a:p>
            <a:endParaRPr lang="en-US" dirty="0">
              <a:solidFill>
                <a:schemeClr val="bg1"/>
              </a:solidFill>
            </a:endParaRPr>
          </a:p>
          <a:p>
            <a:r>
              <a:rPr lang="en-US" dirty="0">
                <a:solidFill>
                  <a:schemeClr val="bg1"/>
                </a:solidFill>
              </a:rPr>
              <a:t>Limit use of privacy/proxy services.</a:t>
            </a:r>
            <a:br>
              <a:rPr lang="en-US" dirty="0">
                <a:solidFill>
                  <a:schemeClr val="bg1"/>
                </a:solidFill>
              </a:rPr>
            </a:br>
            <a:endParaRPr lang="en-US" dirty="0">
              <a:solidFill>
                <a:schemeClr val="bg1"/>
              </a:solidFill>
            </a:endParaRPr>
          </a:p>
          <a:p>
            <a:r>
              <a:rPr lang="en-US" dirty="0">
                <a:solidFill>
                  <a:schemeClr val="bg1"/>
                </a:solidFill>
              </a:rPr>
              <a:t>Investigate any domain names similar to list of regularly</a:t>
            </a:r>
            <a:br>
              <a:rPr lang="en-US" dirty="0">
                <a:solidFill>
                  <a:schemeClr val="bg1"/>
                </a:solidFill>
              </a:rPr>
            </a:br>
            <a:r>
              <a:rPr lang="en-US" dirty="0">
                <a:solidFill>
                  <a:schemeClr val="bg1"/>
                </a:solidFill>
              </a:rPr>
              <a:t>abused famous brands / trademarks / government agencies.</a:t>
            </a:r>
            <a:br>
              <a:rPr lang="en-US" dirty="0">
                <a:solidFill>
                  <a:schemeClr val="bg1"/>
                </a:solidFill>
              </a:rPr>
            </a:br>
            <a:endParaRPr lang="en-US" dirty="0">
              <a:solidFill>
                <a:schemeClr val="bg1"/>
              </a:solidFill>
            </a:endParaRPr>
          </a:p>
          <a:p>
            <a:r>
              <a:rPr lang="en-US" dirty="0">
                <a:solidFill>
                  <a:schemeClr val="bg1"/>
                </a:solidFill>
              </a:rPr>
              <a:t>Block/delete </a:t>
            </a:r>
            <a:r>
              <a:rPr lang="en-US" dirty="0">
                <a:solidFill>
                  <a:srgbClr val="FF0000"/>
                </a:solidFill>
              </a:rPr>
              <a:t>all</a:t>
            </a:r>
            <a:r>
              <a:rPr lang="en-US" dirty="0">
                <a:solidFill>
                  <a:schemeClr val="bg1"/>
                </a:solidFill>
              </a:rPr>
              <a:t> registrations by abusive registrants.</a:t>
            </a:r>
            <a:br>
              <a:rPr lang="en-US" dirty="0">
                <a:solidFill>
                  <a:schemeClr val="bg1"/>
                </a:solidFill>
              </a:rPr>
            </a:br>
            <a:endParaRPr lang="en-US" dirty="0">
              <a:solidFill>
                <a:schemeClr val="bg1"/>
              </a:solidFill>
            </a:endParaRPr>
          </a:p>
          <a:p>
            <a:r>
              <a:rPr lang="en-US" dirty="0">
                <a:solidFill>
                  <a:schemeClr val="bg1"/>
                </a:solidFill>
              </a:rPr>
              <a:t>Implement algorithms to identify and prevent abusive domain name registrations.</a:t>
            </a:r>
          </a:p>
        </p:txBody>
      </p:sp>
      <p:pic>
        <p:nvPicPr>
          <p:cNvPr id="15" name="Picture 14">
            <a:extLst>
              <a:ext uri="{FF2B5EF4-FFF2-40B4-BE49-F238E27FC236}">
                <a16:creationId xmlns:a16="http://schemas.microsoft.com/office/drawing/2014/main" id="{C51A1C90-220A-8877-1A2F-734FCD9D4A33}"/>
              </a:ext>
            </a:extLst>
          </p:cNvPr>
          <p:cNvPicPr>
            <a:picLocks noChangeAspect="1"/>
          </p:cNvPicPr>
          <p:nvPr/>
        </p:nvPicPr>
        <p:blipFill>
          <a:blip r:embed="rId3"/>
          <a:stretch>
            <a:fillRect/>
          </a:stretch>
        </p:blipFill>
        <p:spPr>
          <a:xfrm>
            <a:off x="6024282" y="1949090"/>
            <a:ext cx="2884027" cy="1389139"/>
          </a:xfrm>
          <a:prstGeom prst="rect">
            <a:avLst/>
          </a:prstGeom>
        </p:spPr>
      </p:pic>
    </p:spTree>
    <p:extLst>
      <p:ext uri="{BB962C8B-B14F-4D97-AF65-F5344CB8AC3E}">
        <p14:creationId xmlns:p14="http://schemas.microsoft.com/office/powerpoint/2010/main" val="3822988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312D630C-B54A-7272-6329-A1A3B6F11F7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793D957-A88F-2C93-917E-E3C43B7DAAF5}"/>
              </a:ext>
            </a:extLst>
          </p:cNvPr>
          <p:cNvSpPr/>
          <p:nvPr/>
        </p:nvSpPr>
        <p:spPr>
          <a:xfrm>
            <a:off x="0" y="0"/>
            <a:ext cx="9144000" cy="64008"/>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0BF9B650-7211-4559-2207-A4DCA0C4DBA1}"/>
              </a:ext>
            </a:extLst>
          </p:cNvPr>
          <p:cNvSpPr/>
          <p:nvPr/>
        </p:nvSpPr>
        <p:spPr>
          <a:xfrm>
            <a:off x="165593" y="301937"/>
            <a:ext cx="8688756"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REACTIVE MEASURES DNS SERVICE PROVIDERS CAN TAKE TO REDUCE CYBERCRIME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a:extLst>
              <a:ext uri="{FF2B5EF4-FFF2-40B4-BE49-F238E27FC236}">
                <a16:creationId xmlns:a16="http://schemas.microsoft.com/office/drawing/2014/main" id="{1BFAB8C1-B0A0-8E05-2B21-FEE941F42D97}"/>
              </a:ext>
            </a:extLst>
          </p:cNvPr>
          <p:cNvSpPr/>
          <p:nvPr/>
        </p:nvSpPr>
        <p:spPr>
          <a:xfrm>
            <a:off x="36576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5FF3B937-FB2B-7B12-ED4C-76ABA686CDC8}"/>
              </a:ext>
            </a:extLst>
          </p:cNvPr>
          <p:cNvSpPr/>
          <p:nvPr/>
        </p:nvSpPr>
        <p:spPr>
          <a:xfrm>
            <a:off x="41148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D610F2E0-76FE-661A-73F0-E4EB4BF05575}"/>
              </a:ext>
            </a:extLst>
          </p:cNvPr>
          <p:cNvSpPr/>
          <p:nvPr/>
        </p:nvSpPr>
        <p:spPr>
          <a:xfrm>
            <a:off x="329184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EC0D762D-79FA-B8B8-804C-361A1EB63337}"/>
              </a:ext>
            </a:extLst>
          </p:cNvPr>
          <p:cNvSpPr/>
          <p:nvPr/>
        </p:nvSpPr>
        <p:spPr>
          <a:xfrm>
            <a:off x="333756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ABD10162-A356-F119-9C11-355B466E71C4}"/>
              </a:ext>
            </a:extLst>
          </p:cNvPr>
          <p:cNvSpPr/>
          <p:nvPr/>
        </p:nvSpPr>
        <p:spPr>
          <a:xfrm>
            <a:off x="6217920" y="1965960"/>
            <a:ext cx="25603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7ADEC417-0D99-DEAA-3A9F-7381379CB146}"/>
              </a:ext>
            </a:extLst>
          </p:cNvPr>
          <p:cNvSpPr/>
          <p:nvPr/>
        </p:nvSpPr>
        <p:spPr>
          <a:xfrm>
            <a:off x="6263640" y="2468880"/>
            <a:ext cx="2468880" cy="1737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10">
            <a:extLst>
              <a:ext uri="{FF2B5EF4-FFF2-40B4-BE49-F238E27FC236}">
                <a16:creationId xmlns:a16="http://schemas.microsoft.com/office/drawing/2014/main" id="{97CCF7CE-B8A2-B520-3A1B-5EB441B1D3D3}"/>
              </a:ext>
            </a:extLst>
          </p:cNvPr>
          <p:cNvSpPr/>
          <p:nvPr/>
        </p:nvSpPr>
        <p:spPr>
          <a:xfrm>
            <a:off x="165593" y="1029650"/>
            <a:ext cx="8440525" cy="50575"/>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219CA15-30C6-61E2-963B-47E9F1709B5C}"/>
              </a:ext>
            </a:extLst>
          </p:cNvPr>
          <p:cNvSpPr txBox="1"/>
          <p:nvPr/>
        </p:nvSpPr>
        <p:spPr>
          <a:xfrm>
            <a:off x="87355" y="1151721"/>
            <a:ext cx="9144000" cy="4031873"/>
          </a:xfrm>
          <a:prstGeom prst="rect">
            <a:avLst/>
          </a:prstGeom>
          <a:noFill/>
        </p:spPr>
        <p:txBody>
          <a:bodyPr wrap="square" rtlCol="0">
            <a:spAutoFit/>
          </a:bodyPr>
          <a:lstStyle/>
          <a:p>
            <a:r>
              <a:rPr lang="en-US" sz="1600" dirty="0">
                <a:solidFill>
                  <a:schemeClr val="bg1"/>
                </a:solidFill>
              </a:rPr>
              <a:t>Respond quickly to WHOIS/registrant data access requests and supply information of beneficial user/owner of the domain name.</a:t>
            </a:r>
          </a:p>
          <a:p>
            <a:endParaRPr lang="en-US" sz="1600" dirty="0">
              <a:solidFill>
                <a:schemeClr val="bg1"/>
              </a:solidFill>
            </a:endParaRPr>
          </a:p>
          <a:p>
            <a:r>
              <a:rPr lang="en-US" sz="1600" dirty="0">
                <a:solidFill>
                  <a:schemeClr val="bg1"/>
                </a:solidFill>
              </a:rPr>
              <a:t>Maintain confidentiality of LEA requests for WHOIS/registrant data.</a:t>
            </a:r>
            <a:br>
              <a:rPr lang="en-US" sz="1600" dirty="0">
                <a:solidFill>
                  <a:schemeClr val="bg1"/>
                </a:solidFill>
              </a:rPr>
            </a:br>
            <a:endParaRPr lang="en-US" sz="1600" dirty="0">
              <a:solidFill>
                <a:schemeClr val="bg1"/>
              </a:solidFill>
            </a:endParaRPr>
          </a:p>
          <a:p>
            <a:r>
              <a:rPr lang="en-US" sz="1600" dirty="0">
                <a:solidFill>
                  <a:schemeClr val="bg1"/>
                </a:solidFill>
              </a:rPr>
              <a:t>Conduct “reverse WHOIS lookups” when requested by LEAs or other legitimate access seekers.</a:t>
            </a:r>
          </a:p>
          <a:p>
            <a:endParaRPr lang="en-US" sz="1600" dirty="0">
              <a:solidFill>
                <a:schemeClr val="bg1"/>
              </a:solidFill>
            </a:endParaRPr>
          </a:p>
          <a:p>
            <a:r>
              <a:rPr lang="en-US" sz="1600" dirty="0">
                <a:solidFill>
                  <a:schemeClr val="bg1"/>
                </a:solidFill>
              </a:rPr>
              <a:t>At request of LEAs, quickly freeze and suspend domain names associated with websites alleged to be engaged in illegal behavior.</a:t>
            </a:r>
            <a:br>
              <a:rPr lang="en-US" sz="1600" dirty="0">
                <a:solidFill>
                  <a:schemeClr val="bg1"/>
                </a:solidFill>
              </a:rPr>
            </a:br>
            <a:endParaRPr lang="en-US" sz="1600" dirty="0">
              <a:solidFill>
                <a:schemeClr val="bg1"/>
              </a:solidFill>
            </a:endParaRPr>
          </a:p>
          <a:p>
            <a:r>
              <a:rPr lang="en-US" sz="1600" dirty="0">
                <a:solidFill>
                  <a:schemeClr val="bg1"/>
                </a:solidFill>
              </a:rPr>
              <a:t>Establish voluntary Trusted Flagger/Notifier arrangements with entities and researchers having expertise in areas of cybercrime and cybersecurity and freeze and suspend domain names when notified by such Trusted Flaggers.</a:t>
            </a:r>
          </a:p>
          <a:p>
            <a:endParaRPr lang="en-US" sz="1600" dirty="0">
              <a:solidFill>
                <a:schemeClr val="bg1"/>
              </a:solidFill>
            </a:endParaRPr>
          </a:p>
          <a:p>
            <a:r>
              <a:rPr lang="en-US" sz="1600" dirty="0">
                <a:solidFill>
                  <a:schemeClr val="bg1"/>
                </a:solidFill>
              </a:rPr>
              <a:t>Conduct “reverse WHOIS lookups” upon freezing/suspending a domain name under provider’s authority and freeze/suspend all other domain names registered with same WHOIS data.</a:t>
            </a:r>
            <a:endPar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9" name="Picture 8" descr="xDedic servers, domains seized by European law enforcement agencies - Ars  Technica">
            <a:extLst>
              <a:ext uri="{FF2B5EF4-FFF2-40B4-BE49-F238E27FC236}">
                <a16:creationId xmlns:a16="http://schemas.microsoft.com/office/drawing/2014/main" id="{0EEEDBDA-DB61-6996-C099-EE517DC5F1B2}"/>
              </a:ext>
            </a:extLst>
          </p:cNvPr>
          <p:cNvPicPr>
            <a:picLocks noChangeAspect="1"/>
          </p:cNvPicPr>
          <p:nvPr/>
        </p:nvPicPr>
        <p:blipFill>
          <a:blip r:embed="rId3"/>
          <a:stretch>
            <a:fillRect/>
          </a:stretch>
        </p:blipFill>
        <p:spPr>
          <a:xfrm>
            <a:off x="6306704" y="1479195"/>
            <a:ext cx="2299414" cy="918190"/>
          </a:xfrm>
          <a:prstGeom prst="rect">
            <a:avLst/>
          </a:prstGeom>
        </p:spPr>
      </p:pic>
    </p:spTree>
    <p:extLst>
      <p:ext uri="{BB962C8B-B14F-4D97-AF65-F5344CB8AC3E}">
        <p14:creationId xmlns:p14="http://schemas.microsoft.com/office/powerpoint/2010/main" val="480491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2ACF6FBD-1475-0AB3-ED19-0E375FF5A84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F2F6778-5363-4480-B654-266233C93314}"/>
              </a:ext>
            </a:extLst>
          </p:cNvPr>
          <p:cNvSpPr/>
          <p:nvPr/>
        </p:nvSpPr>
        <p:spPr>
          <a:xfrm>
            <a:off x="361164" y="1157204"/>
            <a:ext cx="8229600" cy="7132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ICANN CANNOT BE RELIED ON TO SOLVE THESE ISSUES</a:t>
            </a:r>
            <a:b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b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rPr>
              <a:t>QUOTES BELOW FROM 2022 EUROPEAN COMMISSION REPORT ON DNS ABUSE:</a:t>
            </a:r>
            <a:br>
              <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rPr>
            </a:br>
            <a:endPar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76E86AD7-F49D-0479-ED3D-293D85289FFF}"/>
              </a:ext>
            </a:extLst>
          </p:cNvPr>
          <p:cNvSpPr/>
          <p:nvPr/>
        </p:nvSpPr>
        <p:spPr>
          <a:xfrm>
            <a:off x="1005840" y="1261872"/>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FF2B5EF4-FFF2-40B4-BE49-F238E27FC236}">
                <a16:creationId xmlns:a16="http://schemas.microsoft.com/office/drawing/2014/main" id="{F3E28691-4B76-DC04-13FF-436971394C91}"/>
              </a:ext>
            </a:extLst>
          </p:cNvPr>
          <p:cNvSpPr/>
          <p:nvPr/>
        </p:nvSpPr>
        <p:spPr>
          <a:xfrm>
            <a:off x="288012" y="2282571"/>
            <a:ext cx="73152" cy="713232"/>
          </a:xfrm>
          <a:prstGeom prst="rect">
            <a:avLst/>
          </a:prstGeom>
          <a:solidFill>
            <a:srgbClr val="7030A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41AF5980-7165-1FE6-D653-65092CFDE6C8}"/>
              </a:ext>
            </a:extLst>
          </p:cNvPr>
          <p:cNvSpPr/>
          <p:nvPr/>
        </p:nvSpPr>
        <p:spPr>
          <a:xfrm>
            <a:off x="1005840" y="1792224"/>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BF176DEB-D8EE-73E9-A7E6-ED3262AA2345}"/>
              </a:ext>
            </a:extLst>
          </p:cNvPr>
          <p:cNvSpPr/>
          <p:nvPr/>
        </p:nvSpPr>
        <p:spPr>
          <a:xfrm>
            <a:off x="1005840" y="2066544"/>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507EC8DE-B9A7-3F3B-FF3A-FC0A2FB9BA7F}"/>
              </a:ext>
            </a:extLst>
          </p:cNvPr>
          <p:cNvSpPr/>
          <p:nvPr/>
        </p:nvSpPr>
        <p:spPr>
          <a:xfrm>
            <a:off x="1005840" y="2596896"/>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EC41A1B8-C368-3D22-7F94-578F12903F74}"/>
              </a:ext>
            </a:extLst>
          </p:cNvPr>
          <p:cNvSpPr/>
          <p:nvPr/>
        </p:nvSpPr>
        <p:spPr>
          <a:xfrm>
            <a:off x="566733" y="381304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“With ICANN and its contracted parties demonstrating an unwillingness to take meaningful steps to facilitate reasonable publication and disclosure of domain registration data . . . </a:t>
            </a:r>
            <a:r>
              <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rPr>
              <a:t>enforcement has become more challenging since 2018.  </a:t>
            </a: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Furthermore, </a:t>
            </a:r>
            <a:r>
              <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rPr>
              <a:t>ICANN itself no longer has the ability under current rules to receive and verify that appropriate data accuracy verification is being performed by registrars.” </a:t>
            </a: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(Page 105)</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FAAEB1B9-5DA0-ECAA-1299-DFBD4109E3B1}"/>
              </a:ext>
            </a:extLst>
          </p:cNvPr>
          <p:cNvSpPr/>
          <p:nvPr/>
        </p:nvSpPr>
        <p:spPr>
          <a:xfrm>
            <a:off x="292560" y="3220265"/>
            <a:ext cx="68604" cy="1459886"/>
          </a:xfrm>
          <a:prstGeom prst="rect">
            <a:avLst/>
          </a:prstGeom>
          <a:solidFill>
            <a:srgbClr val="FFFF00"/>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16">
            <a:extLst>
              <a:ext uri="{FF2B5EF4-FFF2-40B4-BE49-F238E27FC236}">
                <a16:creationId xmlns:a16="http://schemas.microsoft.com/office/drawing/2014/main" id="{E12018A8-4CEA-7FF1-1581-B164271DC974}"/>
              </a:ext>
            </a:extLst>
          </p:cNvPr>
          <p:cNvSpPr/>
          <p:nvPr/>
        </p:nvSpPr>
        <p:spPr>
          <a:xfrm>
            <a:off x="1005840" y="3401568"/>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a:extLst>
              <a:ext uri="{FF2B5EF4-FFF2-40B4-BE49-F238E27FC236}">
                <a16:creationId xmlns:a16="http://schemas.microsoft.com/office/drawing/2014/main" id="{5C87BC38-A1A4-4989-9313-9DDCE8E768EF}"/>
              </a:ext>
            </a:extLst>
          </p:cNvPr>
          <p:cNvSpPr/>
          <p:nvPr/>
        </p:nvSpPr>
        <p:spPr>
          <a:xfrm>
            <a:off x="1005840" y="367588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2" name="TextBox 31">
            <a:extLst>
              <a:ext uri="{FF2B5EF4-FFF2-40B4-BE49-F238E27FC236}">
                <a16:creationId xmlns:a16="http://schemas.microsoft.com/office/drawing/2014/main" id="{FA654289-C117-BA78-73D8-8ABDCF879D0C}"/>
              </a:ext>
            </a:extLst>
          </p:cNvPr>
          <p:cNvSpPr txBox="1"/>
          <p:nvPr/>
        </p:nvSpPr>
        <p:spPr>
          <a:xfrm>
            <a:off x="498764" y="2236065"/>
            <a:ext cx="822960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Governments do not find </a:t>
            </a:r>
            <a:r>
              <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rPr>
              <a:t>“ICANN processes or procedures sufficient to address public safety interests.” </a:t>
            </a: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(Page 127)</a:t>
            </a:r>
            <a:endPar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hape 0">
            <a:extLst>
              <a:ext uri="{FF2B5EF4-FFF2-40B4-BE49-F238E27FC236}">
                <a16:creationId xmlns:a16="http://schemas.microsoft.com/office/drawing/2014/main" id="{9C8F2F83-AD00-9125-21DF-1ABEE0364EFA}"/>
              </a:ext>
            </a:extLst>
          </p:cNvPr>
          <p:cNvSpPr/>
          <p:nvPr/>
        </p:nvSpPr>
        <p:spPr>
          <a:xfrm>
            <a:off x="0" y="0"/>
            <a:ext cx="9144000" cy="64008"/>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17">
            <a:extLst>
              <a:ext uri="{FF2B5EF4-FFF2-40B4-BE49-F238E27FC236}">
                <a16:creationId xmlns:a16="http://schemas.microsoft.com/office/drawing/2014/main" id="{0C54FFB1-9A8A-6038-E242-828D45579DE1}"/>
              </a:ext>
            </a:extLst>
          </p:cNvPr>
          <p:cNvSpPr/>
          <p:nvPr/>
        </p:nvSpPr>
        <p:spPr>
          <a:xfrm flipV="1">
            <a:off x="324588" y="947306"/>
            <a:ext cx="7975670"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281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EC45DADF-1A7B-1894-02A2-269AE911980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665EA0E-43B0-EF2C-619C-42BEAF17FFAA}"/>
              </a:ext>
            </a:extLst>
          </p:cNvPr>
          <p:cNvSpPr/>
          <p:nvPr/>
        </p:nvSpPr>
        <p:spPr>
          <a:xfrm>
            <a:off x="361164" y="1157204"/>
            <a:ext cx="8229600" cy="7132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t>ICANN CANNOT BE RELIED ON TO SOLVE THESE ISSUES</a:t>
            </a:r>
            <a:br>
              <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rPr>
            </a:b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rPr>
              <a:t>QUOTES BELOW FROM 2022 EUROPEAN COMMISSION REPORT ON DNS ABUSE:</a:t>
            </a:r>
            <a:br>
              <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rPr>
            </a:br>
            <a:endParaRPr kumimoji="0" lang="en-US" sz="1800" b="1" i="0" u="none" strike="noStrike" kern="1200" cap="none" spc="0" normalizeH="0" baseline="0" noProof="0" dirty="0">
              <a:ln>
                <a:noFill/>
              </a:ln>
              <a:solidFill>
                <a:srgbClr val="00B050"/>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a:extLst>
              <a:ext uri="{FF2B5EF4-FFF2-40B4-BE49-F238E27FC236}">
                <a16:creationId xmlns:a16="http://schemas.microsoft.com/office/drawing/2014/main" id="{7C2BF3CD-DD4E-8E48-C4A7-D6A09ED09884}"/>
              </a:ext>
            </a:extLst>
          </p:cNvPr>
          <p:cNvSpPr/>
          <p:nvPr/>
        </p:nvSpPr>
        <p:spPr>
          <a:xfrm>
            <a:off x="1005840" y="1261872"/>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8ECAE6"/>
                </a:solidFill>
                <a:effectLst/>
                <a:uLnTx/>
                <a:uFillTx/>
                <a:latin typeface="Calibri" pitchFamily="34" charset="0"/>
                <a:ea typeface="Calibri" pitchFamily="34" charset="-122"/>
                <a:cs typeface="Calibri" pitchFamily="34" charset="-120"/>
              </a:rPr>
              <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FF2B5EF4-FFF2-40B4-BE49-F238E27FC236}">
                <a16:creationId xmlns:a16="http://schemas.microsoft.com/office/drawing/2014/main" id="{9D38E994-CCD1-31E0-8AE7-994B283C113E}"/>
              </a:ext>
            </a:extLst>
          </p:cNvPr>
          <p:cNvSpPr/>
          <p:nvPr/>
        </p:nvSpPr>
        <p:spPr>
          <a:xfrm>
            <a:off x="269700" y="2176272"/>
            <a:ext cx="91464" cy="713232"/>
          </a:xfrm>
          <a:prstGeom prst="rect">
            <a:avLst/>
          </a:prstGeom>
          <a:solidFill>
            <a:srgbClr val="7030A0"/>
          </a:solidFill>
          <a:ln w="12700">
            <a:solidFill>
              <a:srgbClr val="F4A2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F9E4A8E7-544A-CBF4-4CFE-B363D3C6C8F8}"/>
              </a:ext>
            </a:extLst>
          </p:cNvPr>
          <p:cNvSpPr/>
          <p:nvPr/>
        </p:nvSpPr>
        <p:spPr>
          <a:xfrm>
            <a:off x="1005840" y="1792224"/>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B4C58869-05BC-0098-8A03-BD13ECB0FD45}"/>
              </a:ext>
            </a:extLst>
          </p:cNvPr>
          <p:cNvSpPr/>
          <p:nvPr/>
        </p:nvSpPr>
        <p:spPr>
          <a:xfrm>
            <a:off x="1005840" y="2066544"/>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35E16D46-A3EB-5093-95CD-99BAF919AEF9}"/>
              </a:ext>
            </a:extLst>
          </p:cNvPr>
          <p:cNvSpPr/>
          <p:nvPr/>
        </p:nvSpPr>
        <p:spPr>
          <a:xfrm>
            <a:off x="1005840" y="2596896"/>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30167B46-7198-F31A-24EB-2A73F4462310}"/>
              </a:ext>
            </a:extLst>
          </p:cNvPr>
          <p:cNvSpPr/>
          <p:nvPr/>
        </p:nvSpPr>
        <p:spPr>
          <a:xfrm>
            <a:off x="566733" y="3813048"/>
            <a:ext cx="7680960" cy="274320"/>
          </a:xfrm>
          <a:prstGeom prst="rect">
            <a:avLst/>
          </a:prstGeom>
          <a:noFill/>
          <a:ln/>
        </p:spPr>
        <p:txBody>
          <a:bodyPr wrap="square" lIns="0" tIns="0" rIns="0" bIns="0" rtlCol="0" anchor="ctr"/>
          <a:lstStyle/>
          <a:p>
            <a:pPr>
              <a:defRPr/>
            </a:pPr>
            <a:b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rPr>
              <a:t>“</a:t>
            </a:r>
            <a:r>
              <a:rPr lang="en-US" sz="1700" dirty="0">
                <a:solidFill>
                  <a:prstClr val="white"/>
                </a:solidFill>
              </a:rPr>
              <a:t>Back in 2010, the Registration Abuse Policies Working Group recommended a community process, supported by ICANN resources, to create non-binding good practices to help registrars and registries address the illicit use of domain names.  </a:t>
            </a:r>
            <a:r>
              <a:rPr lang="en-US" sz="1700" b="1" dirty="0">
                <a:solidFill>
                  <a:prstClr val="white"/>
                </a:solidFill>
              </a:rPr>
              <a:t>However, ten years later, ICANN has still not made substantive progress on these issues</a:t>
            </a:r>
            <a:r>
              <a:rPr lang="en-US" sz="1700" dirty="0">
                <a:solidFill>
                  <a:prstClr val="white"/>
                </a:solidFill>
              </a:rPr>
              <a:t>.” (Page 129)</a:t>
            </a:r>
            <a:endParaRPr lang="en-US" sz="1700"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0526F8A1-175B-27F5-BF12-DFFC240BDE12}"/>
              </a:ext>
            </a:extLst>
          </p:cNvPr>
          <p:cNvSpPr/>
          <p:nvPr/>
        </p:nvSpPr>
        <p:spPr>
          <a:xfrm>
            <a:off x="278856" y="3343408"/>
            <a:ext cx="91464" cy="1278583"/>
          </a:xfrm>
          <a:prstGeom prst="rect">
            <a:avLst/>
          </a:prstGeom>
          <a:solidFill>
            <a:srgbClr val="FFFF00"/>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16">
            <a:extLst>
              <a:ext uri="{FF2B5EF4-FFF2-40B4-BE49-F238E27FC236}">
                <a16:creationId xmlns:a16="http://schemas.microsoft.com/office/drawing/2014/main" id="{3827BE62-52C9-9A2A-B484-B74893FD75D9}"/>
              </a:ext>
            </a:extLst>
          </p:cNvPr>
          <p:cNvSpPr/>
          <p:nvPr/>
        </p:nvSpPr>
        <p:spPr>
          <a:xfrm>
            <a:off x="1005840" y="3401568"/>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a:extLst>
              <a:ext uri="{FF2B5EF4-FFF2-40B4-BE49-F238E27FC236}">
                <a16:creationId xmlns:a16="http://schemas.microsoft.com/office/drawing/2014/main" id="{7DA4CCAC-FD45-1A40-C854-EACFDA9E6194}"/>
              </a:ext>
            </a:extLst>
          </p:cNvPr>
          <p:cNvSpPr/>
          <p:nvPr/>
        </p:nvSpPr>
        <p:spPr>
          <a:xfrm>
            <a:off x="1005840" y="367588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 name="Shape 0">
            <a:extLst>
              <a:ext uri="{FF2B5EF4-FFF2-40B4-BE49-F238E27FC236}">
                <a16:creationId xmlns:a16="http://schemas.microsoft.com/office/drawing/2014/main" id="{7A46472C-5A7D-F9B2-776E-A57FD6C7EF4E}"/>
              </a:ext>
            </a:extLst>
          </p:cNvPr>
          <p:cNvSpPr/>
          <p:nvPr/>
        </p:nvSpPr>
        <p:spPr>
          <a:xfrm>
            <a:off x="0" y="0"/>
            <a:ext cx="9144000" cy="64008"/>
          </a:xfrm>
          <a:prstGeom prst="rect">
            <a:avLst/>
          </a:prstGeom>
          <a:solidFill>
            <a:srgbClr val="E63946"/>
          </a:solidFill>
          <a:ln w="12700">
            <a:solidFill>
              <a:srgbClr val="E6394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17">
            <a:extLst>
              <a:ext uri="{FF2B5EF4-FFF2-40B4-BE49-F238E27FC236}">
                <a16:creationId xmlns:a16="http://schemas.microsoft.com/office/drawing/2014/main" id="{54318281-254B-5332-E55F-1B7EA53314D7}"/>
              </a:ext>
            </a:extLst>
          </p:cNvPr>
          <p:cNvSpPr/>
          <p:nvPr/>
        </p:nvSpPr>
        <p:spPr>
          <a:xfrm flipV="1">
            <a:off x="324588" y="947306"/>
            <a:ext cx="7975670" cy="45719"/>
          </a:xfrm>
          <a:prstGeom prst="rect">
            <a:avLst/>
          </a:prstGeom>
          <a:solidFill>
            <a:srgbClr val="00B4D8"/>
          </a:solidFill>
          <a:ln w="12700">
            <a:solidFill>
              <a:srgbClr val="00B4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E09D7E0-ED2E-A722-5FFD-8FEABD9188A0}"/>
              </a:ext>
            </a:extLst>
          </p:cNvPr>
          <p:cNvSpPr txBox="1"/>
          <p:nvPr/>
        </p:nvSpPr>
        <p:spPr>
          <a:xfrm>
            <a:off x="457200" y="2048485"/>
            <a:ext cx="7850148" cy="1138773"/>
          </a:xfrm>
          <a:prstGeom prst="rect">
            <a:avLst/>
          </a:prstGeom>
          <a:noFill/>
        </p:spPr>
        <p:txBody>
          <a:bodyPr wrap="square" rtlCol="0">
            <a:spAutoFit/>
          </a:bodyPr>
          <a:lstStyle/>
          <a:p>
            <a:r>
              <a:rPr lang="en-US" sz="1700" dirty="0">
                <a:solidFill>
                  <a:prstClr val="white"/>
                </a:solidFill>
              </a:rPr>
              <a:t>“The contractual obligations in place for gTLD registries and registrars (and resellers, if any) have been found </a:t>
            </a:r>
            <a:r>
              <a:rPr lang="en-US" sz="1700" b="1" dirty="0">
                <a:solidFill>
                  <a:prstClr val="white"/>
                </a:solidFill>
              </a:rPr>
              <a:t>unachieved, ineffective, and/or unenforced </a:t>
            </a:r>
            <a:r>
              <a:rPr lang="en-US" sz="1700" dirty="0">
                <a:solidFill>
                  <a:prstClr val="white"/>
                </a:solidFill>
              </a:rPr>
              <a:t>by periodic reviews mandated by ICANN by laws.” (Page 136)</a:t>
            </a:r>
            <a:br>
              <a:rPr lang="en-US" sz="1700" dirty="0">
                <a:solidFill>
                  <a:prstClr val="white"/>
                </a:solidFill>
              </a:rPr>
            </a:br>
            <a:endParaRPr lang="en-US" sz="1700" dirty="0">
              <a:solidFill>
                <a:prstClr val="white"/>
              </a:solidFill>
            </a:endParaRPr>
          </a:p>
        </p:txBody>
      </p:sp>
      <p:sp>
        <p:nvSpPr>
          <p:cNvPr id="6" name="TextBox 5">
            <a:extLst>
              <a:ext uri="{FF2B5EF4-FFF2-40B4-BE49-F238E27FC236}">
                <a16:creationId xmlns:a16="http://schemas.microsoft.com/office/drawing/2014/main" id="{853E891C-3FF2-DEE9-45A0-55271B46EB44}"/>
              </a:ext>
            </a:extLst>
          </p:cNvPr>
          <p:cNvSpPr txBox="1"/>
          <p:nvPr/>
        </p:nvSpPr>
        <p:spPr>
          <a:xfrm>
            <a:off x="672157" y="4671130"/>
            <a:ext cx="8070875" cy="461665"/>
          </a:xfrm>
          <a:prstGeom prst="rect">
            <a:avLst/>
          </a:prstGeom>
          <a:noFill/>
        </p:spPr>
        <p:txBody>
          <a:bodyPr wrap="square" rtlCol="0">
            <a:spAutoFit/>
          </a:bodyPr>
          <a:lstStyle/>
          <a:p>
            <a:pPr lvl="0">
              <a:defRPr/>
            </a:pPr>
            <a:r>
              <a:rPr lang="en-US" sz="1200" dirty="0">
                <a:solidFill>
                  <a:srgbClr val="00B0F0"/>
                </a:solidFill>
              </a:rPr>
              <a:t>European Commission Study on Domain Name System (DNS) Abuse, January 2020 available at: https://op.europa.eu/en/publication-detail/-/publication/7d16c267-7f1f-11ec-8c40-01aa75ed71a1/language-en</a:t>
            </a:r>
          </a:p>
        </p:txBody>
      </p:sp>
    </p:spTree>
    <p:extLst>
      <p:ext uri="{BB962C8B-B14F-4D97-AF65-F5344CB8AC3E}">
        <p14:creationId xmlns:p14="http://schemas.microsoft.com/office/powerpoint/2010/main" val="321604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D1B2A"/>
        </a:solidFill>
        <a:effectLst/>
      </p:bgPr>
    </p:bg>
    <p:spTree>
      <p:nvGrpSpPr>
        <p:cNvPr id="1" name="">
          <a:extLst>
            <a:ext uri="{FF2B5EF4-FFF2-40B4-BE49-F238E27FC236}">
              <a16:creationId xmlns:a16="http://schemas.microsoft.com/office/drawing/2014/main" id="{8A47A1E7-B026-9DFC-D50E-0DE9D8DDBE1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DC96743-B65A-D096-B602-D0C66013C786}"/>
              </a:ext>
            </a:extLst>
          </p:cNvPr>
          <p:cNvSpPr/>
          <p:nvPr/>
        </p:nvSpPr>
        <p:spPr>
          <a:xfrm>
            <a:off x="0" y="0"/>
            <a:ext cx="9144000" cy="64008"/>
          </a:xfrm>
          <a:prstGeom prst="rect">
            <a:avLst/>
          </a:prstGeom>
          <a:solidFill>
            <a:srgbClr val="00B0F0"/>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96D21322-70A2-1D51-F5D2-A99B2BCCB683}"/>
              </a:ext>
            </a:extLst>
          </p:cNvPr>
          <p:cNvSpPr/>
          <p:nvPr/>
        </p:nvSpPr>
        <p:spPr>
          <a:xfrm>
            <a:off x="356616" y="594360"/>
            <a:ext cx="8229600" cy="131216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a:extLst>
              <a:ext uri="{FF2B5EF4-FFF2-40B4-BE49-F238E27FC236}">
                <a16:creationId xmlns:a16="http://schemas.microsoft.com/office/drawing/2014/main" id="{9B95788D-B181-446C-A2DB-EB3FF609813E}"/>
              </a:ext>
            </a:extLst>
          </p:cNvPr>
          <p:cNvSpPr/>
          <p:nvPr/>
        </p:nvSpPr>
        <p:spPr>
          <a:xfrm>
            <a:off x="1005840" y="1792224"/>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a:extLst>
              <a:ext uri="{FF2B5EF4-FFF2-40B4-BE49-F238E27FC236}">
                <a16:creationId xmlns:a16="http://schemas.microsoft.com/office/drawing/2014/main" id="{AE507B18-BB31-46C3-864B-4EE28F6D46E7}"/>
              </a:ext>
            </a:extLst>
          </p:cNvPr>
          <p:cNvSpPr/>
          <p:nvPr/>
        </p:nvSpPr>
        <p:spPr>
          <a:xfrm>
            <a:off x="1005840" y="2066544"/>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a:extLst>
              <a:ext uri="{FF2B5EF4-FFF2-40B4-BE49-F238E27FC236}">
                <a16:creationId xmlns:a16="http://schemas.microsoft.com/office/drawing/2014/main" id="{A9C952A0-1085-180C-1AC0-8B8BA4C23F1E}"/>
              </a:ext>
            </a:extLst>
          </p:cNvPr>
          <p:cNvSpPr/>
          <p:nvPr/>
        </p:nvSpPr>
        <p:spPr>
          <a:xfrm>
            <a:off x="1005840" y="2596896"/>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a:extLst>
              <a:ext uri="{FF2B5EF4-FFF2-40B4-BE49-F238E27FC236}">
                <a16:creationId xmlns:a16="http://schemas.microsoft.com/office/drawing/2014/main" id="{3D238568-AF52-20A4-B534-B6F1D6D830DB}"/>
              </a:ext>
            </a:extLst>
          </p:cNvPr>
          <p:cNvSpPr/>
          <p:nvPr/>
        </p:nvSpPr>
        <p:spPr>
          <a:xfrm>
            <a:off x="566733" y="340156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64196756-A61A-1C3B-86DE-584688709A5C}"/>
              </a:ext>
            </a:extLst>
          </p:cNvPr>
          <p:cNvSpPr/>
          <p:nvPr/>
        </p:nvSpPr>
        <p:spPr>
          <a:xfrm>
            <a:off x="356616" y="3835908"/>
            <a:ext cx="70612" cy="1155192"/>
          </a:xfrm>
          <a:prstGeom prst="rect">
            <a:avLst/>
          </a:prstGeom>
          <a:solidFill>
            <a:srgbClr val="00B050"/>
          </a:solidFill>
          <a:ln w="12700">
            <a:solidFill>
              <a:srgbClr val="2DC65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16">
            <a:extLst>
              <a:ext uri="{FF2B5EF4-FFF2-40B4-BE49-F238E27FC236}">
                <a16:creationId xmlns:a16="http://schemas.microsoft.com/office/drawing/2014/main" id="{B3BB7DF4-00D9-7EBA-5813-05C8803A9C10}"/>
              </a:ext>
            </a:extLst>
          </p:cNvPr>
          <p:cNvSpPr/>
          <p:nvPr/>
        </p:nvSpPr>
        <p:spPr>
          <a:xfrm>
            <a:off x="1005840" y="3401568"/>
            <a:ext cx="25603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a:extLst>
              <a:ext uri="{FF2B5EF4-FFF2-40B4-BE49-F238E27FC236}">
                <a16:creationId xmlns:a16="http://schemas.microsoft.com/office/drawing/2014/main" id="{9AF0BCD8-CA10-874D-0D38-32B4AA84F9B3}"/>
              </a:ext>
            </a:extLst>
          </p:cNvPr>
          <p:cNvSpPr/>
          <p:nvPr/>
        </p:nvSpPr>
        <p:spPr>
          <a:xfrm>
            <a:off x="1005840" y="3675888"/>
            <a:ext cx="76809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m</a:t>
            </a:r>
          </a:p>
        </p:txBody>
      </p:sp>
      <p:sp>
        <p:nvSpPr>
          <p:cNvPr id="34" name="TextBox 33">
            <a:extLst>
              <a:ext uri="{FF2B5EF4-FFF2-40B4-BE49-F238E27FC236}">
                <a16:creationId xmlns:a16="http://schemas.microsoft.com/office/drawing/2014/main" id="{2884AC1B-A704-3B47-43F3-17E059CD3BE3}"/>
              </a:ext>
            </a:extLst>
          </p:cNvPr>
          <p:cNvSpPr txBox="1"/>
          <p:nvPr/>
        </p:nvSpPr>
        <p:spPr>
          <a:xfrm>
            <a:off x="498764" y="3835908"/>
            <a:ext cx="7874528"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rPr>
              <a:t>Please feel free to contact me</a:t>
            </a:r>
            <a:r>
              <a:rPr kumimoji="0" lang="en-US" sz="2400" b="1" i="0" strike="noStrike" kern="1200" cap="none" spc="0" normalizeH="0" baseline="0" noProof="0" dirty="0">
                <a:ln>
                  <a:noFill/>
                </a:ln>
                <a:solidFill>
                  <a:prstClr val="white"/>
                </a:solidFill>
                <a:effectLst/>
                <a:uLnTx/>
                <a:uFillTx/>
                <a:latin typeface="Calibri" panose="020F0502020204030204"/>
                <a:ea typeface="+mn-ea"/>
                <a:cs typeface="+mn-cs"/>
              </a:rPr>
              <a:t>:    Dean S. Marks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Calibri" panose="020F0502020204030204"/>
              </a:rPr>
              <a:t>			                    E-mail:  </a:t>
            </a:r>
            <a:r>
              <a:rPr lang="en-US" sz="2400" b="1" dirty="0">
                <a:solidFill>
                  <a:prstClr val="white"/>
                </a:solidFill>
                <a:latin typeface="Calibri" panose="020F0502020204030204"/>
                <a:hlinkClick r:id="rId3"/>
              </a:rPr>
              <a:t>ed4coa@gmail.com</a:t>
            </a:r>
            <a:br>
              <a:rPr lang="en-US" sz="2400" b="1" dirty="0">
                <a:solidFill>
                  <a:prstClr val="white"/>
                </a:solidFill>
                <a:latin typeface="Calibri" panose="020F0502020204030204"/>
              </a:rPr>
            </a:br>
            <a:r>
              <a:rPr lang="en-US" sz="2400" b="1" dirty="0">
                <a:solidFill>
                  <a:prstClr val="white"/>
                </a:solidFill>
                <a:latin typeface="Calibri" panose="020F0502020204030204"/>
              </a:rPr>
              <a:t>                                                          </a:t>
            </a:r>
            <a:r>
              <a:rPr kumimoji="0" lang="en-US" sz="2400" b="1" i="0" strike="noStrike" kern="1200" cap="none" spc="0" normalizeH="0" baseline="0" noProof="0" dirty="0">
                <a:ln>
                  <a:noFill/>
                </a:ln>
                <a:solidFill>
                  <a:prstClr val="white"/>
                </a:solidFill>
                <a:effectLst/>
                <a:uLnTx/>
                <a:uFillTx/>
                <a:latin typeface="Calibri" panose="020F0502020204030204"/>
                <a:ea typeface="+mn-ea"/>
                <a:cs typeface="+mn-cs"/>
              </a:rPr>
              <a:t>  Cell:  +1-818-469-7185</a:t>
            </a:r>
            <a:endParaRPr kumimoji="0" lang="en-US" sz="2400" b="0" i="0"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2AA0A3A-D41E-9ED7-C4AC-C3FD1EC0C495}"/>
              </a:ext>
            </a:extLst>
          </p:cNvPr>
          <p:cNvSpPr txBox="1"/>
          <p:nvPr/>
        </p:nvSpPr>
        <p:spPr>
          <a:xfrm>
            <a:off x="1005840" y="549747"/>
            <a:ext cx="5518150" cy="830997"/>
          </a:xfrm>
          <a:prstGeom prst="rect">
            <a:avLst/>
          </a:prstGeom>
          <a:noFill/>
        </p:spPr>
        <p:txBody>
          <a:bodyPr wrap="square" rtlCol="0">
            <a:spAutoFit/>
          </a:bodyPr>
          <a:lstStyle/>
          <a:p>
            <a:r>
              <a:rPr lang="en-US" sz="4800" b="1" dirty="0">
                <a:solidFill>
                  <a:schemeClr val="bg1"/>
                </a:solidFill>
              </a:rPr>
              <a:t>THANK YOU!</a:t>
            </a:r>
          </a:p>
        </p:txBody>
      </p:sp>
      <p:pic>
        <p:nvPicPr>
          <p:cNvPr id="5" name="Picture 4">
            <a:extLst>
              <a:ext uri="{FF2B5EF4-FFF2-40B4-BE49-F238E27FC236}">
                <a16:creationId xmlns:a16="http://schemas.microsoft.com/office/drawing/2014/main" id="{6DF6D214-F551-2483-8D1E-5BB8A14D24EE}"/>
              </a:ext>
            </a:extLst>
          </p:cNvPr>
          <p:cNvPicPr>
            <a:picLocks noChangeAspect="1"/>
          </p:cNvPicPr>
          <p:nvPr/>
        </p:nvPicPr>
        <p:blipFill>
          <a:blip r:embed="rId4"/>
          <a:stretch>
            <a:fillRect/>
          </a:stretch>
        </p:blipFill>
        <p:spPr>
          <a:xfrm>
            <a:off x="1202571" y="1728646"/>
            <a:ext cx="3012813" cy="1157668"/>
          </a:xfrm>
          <a:prstGeom prst="rect">
            <a:avLst/>
          </a:prstGeom>
        </p:spPr>
      </p:pic>
      <p:sp>
        <p:nvSpPr>
          <p:cNvPr id="6" name="TextBox 5">
            <a:extLst>
              <a:ext uri="{FF2B5EF4-FFF2-40B4-BE49-F238E27FC236}">
                <a16:creationId xmlns:a16="http://schemas.microsoft.com/office/drawing/2014/main" id="{1D2C7150-465C-EF56-6954-D5535A622E0B}"/>
              </a:ext>
            </a:extLst>
          </p:cNvPr>
          <p:cNvSpPr txBox="1"/>
          <p:nvPr/>
        </p:nvSpPr>
        <p:spPr>
          <a:xfrm>
            <a:off x="4680895" y="2681692"/>
            <a:ext cx="3566798" cy="923330"/>
          </a:xfrm>
          <a:prstGeom prst="rect">
            <a:avLst/>
          </a:prstGeom>
          <a:noFill/>
        </p:spPr>
        <p:txBody>
          <a:bodyPr wrap="square" rtlCol="0">
            <a:spAutoFit/>
          </a:bodyPr>
          <a:lstStyle/>
          <a:p>
            <a:r>
              <a:rPr lang="en-US" dirty="0">
                <a:solidFill>
                  <a:schemeClr val="bg1"/>
                </a:solidFill>
                <a:cs typeface="Arial" panose="020B0604020202020204" pitchFamily="34" charset="0"/>
              </a:rPr>
              <a:t>All views expressed in this presentation are my own and not of any current or former clients.</a:t>
            </a:r>
            <a:endParaRPr lang="en-US" dirty="0">
              <a:solidFill>
                <a:schemeClr val="bg1"/>
              </a:solidFill>
            </a:endParaRPr>
          </a:p>
        </p:txBody>
      </p:sp>
    </p:spTree>
    <p:extLst>
      <p:ext uri="{BB962C8B-B14F-4D97-AF65-F5344CB8AC3E}">
        <p14:creationId xmlns:p14="http://schemas.microsoft.com/office/powerpoint/2010/main" val="400522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1242</TotalTime>
  <Words>2318</Words>
  <Application>Microsoft Office PowerPoint</Application>
  <PresentationFormat>On-screen Show (16:9)</PresentationFormat>
  <Paragraphs>188</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Arial Black</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DNS &amp; Cybercrime</dc:title>
  <dc:subject>PptxGenJS Presentation</dc:subject>
  <dc:creator>PptxGenJS</dc:creator>
  <cp:lastModifiedBy>Dean Marks</cp:lastModifiedBy>
  <cp:revision>64</cp:revision>
  <dcterms:created xsi:type="dcterms:W3CDTF">2026-04-29T19:41:16Z</dcterms:created>
  <dcterms:modified xsi:type="dcterms:W3CDTF">2026-09-16T23:22:55Z</dcterms:modified>
</cp:coreProperties>
</file>